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5" r:id="rId2"/>
    <p:sldId id="276" r:id="rId3"/>
    <p:sldId id="257" r:id="rId4"/>
    <p:sldId id="258" r:id="rId5"/>
    <p:sldId id="260" r:id="rId6"/>
    <p:sldId id="280" r:id="rId7"/>
    <p:sldId id="281" r:id="rId8"/>
    <p:sldId id="263" r:id="rId9"/>
    <p:sldId id="282" r:id="rId10"/>
    <p:sldId id="261" r:id="rId11"/>
    <p:sldId id="286" r:id="rId12"/>
    <p:sldId id="264" r:id="rId13"/>
    <p:sldId id="265" r:id="rId14"/>
    <p:sldId id="266" r:id="rId15"/>
    <p:sldId id="268" r:id="rId16"/>
    <p:sldId id="285" r:id="rId17"/>
    <p:sldId id="267" r:id="rId18"/>
    <p:sldId id="287" r:id="rId19"/>
    <p:sldId id="270" r:id="rId20"/>
    <p:sldId id="278" r:id="rId21"/>
    <p:sldId id="272" r:id="rId22"/>
    <p:sldId id="274" r:id="rId23"/>
    <p:sldId id="284" r:id="rId24"/>
    <p:sldId id="27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FF2F"/>
    <a:srgbClr val="FF00FF"/>
    <a:srgbClr val="0DD5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60" autoAdjust="0"/>
  </p:normalViewPr>
  <p:slideViewPr>
    <p:cSldViewPr snapToGrid="0">
      <p:cViewPr>
        <p:scale>
          <a:sx n="39" d="100"/>
          <a:sy n="39" d="100"/>
        </p:scale>
        <p:origin x="-102" y="72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diagrams/_rels/data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D8A6A2-B3C7-4275-A47D-24EF4A745F37}" type="doc">
      <dgm:prSet loTypeId="urn:microsoft.com/office/officeart/2005/8/layout/hierarchy4" loCatId="hierarchy" qsTypeId="urn:microsoft.com/office/officeart/2005/8/quickstyle/simple1" qsCatId="simple" csTypeId="urn:microsoft.com/office/officeart/2005/8/colors/colorful3" csCatId="colorful" phldr="1"/>
      <dgm:spPr/>
      <dgm:t>
        <a:bodyPr/>
        <a:lstStyle/>
        <a:p>
          <a:endParaRPr lang="es-EC"/>
        </a:p>
      </dgm:t>
    </dgm:pt>
    <dgm:pt modelId="{F46078C5-CA8F-4D0A-B569-DC0090B6C0BE}">
      <dgm:prSet phldrT="[Texto]"/>
      <dgm:spPr/>
      <dgm:t>
        <a:bodyPr/>
        <a:lstStyle/>
        <a:p>
          <a:r>
            <a:rPr lang="es-EC" dirty="0" smtClean="0"/>
            <a:t>Turismo agrícola</a:t>
          </a:r>
          <a:endParaRPr lang="es-EC" dirty="0"/>
        </a:p>
      </dgm:t>
    </dgm:pt>
    <dgm:pt modelId="{1A9B3088-E4AD-4730-9CCF-2ED5EAD8F3AC}" type="parTrans" cxnId="{E3157A3C-2954-4B95-89EF-8EC25754A0C4}">
      <dgm:prSet/>
      <dgm:spPr/>
      <dgm:t>
        <a:bodyPr/>
        <a:lstStyle/>
        <a:p>
          <a:endParaRPr lang="es-EC"/>
        </a:p>
      </dgm:t>
    </dgm:pt>
    <dgm:pt modelId="{C1A035A3-3080-48A3-B8B5-B23BC14604EA}" type="sibTrans" cxnId="{E3157A3C-2954-4B95-89EF-8EC25754A0C4}">
      <dgm:prSet/>
      <dgm:spPr/>
      <dgm:t>
        <a:bodyPr/>
        <a:lstStyle/>
        <a:p>
          <a:endParaRPr lang="es-EC"/>
        </a:p>
      </dgm:t>
    </dgm:pt>
    <dgm:pt modelId="{C9CFF25A-7393-4C9F-AB44-87D83F9C1F42}">
      <dgm:prSet phldrT="[Texto]" custT="1"/>
      <dgm:spPr/>
      <dgm:t>
        <a:bodyPr vert="vert270"/>
        <a:lstStyle/>
        <a:p>
          <a:r>
            <a:rPr lang="es-EC" sz="2000" b="1" dirty="0" smtClean="0"/>
            <a:t>Agrícola</a:t>
          </a:r>
          <a:endParaRPr lang="es-EC" sz="2000" b="1" dirty="0"/>
        </a:p>
      </dgm:t>
    </dgm:pt>
    <dgm:pt modelId="{489F4998-D945-4D60-9DE9-4DF747977345}" type="parTrans" cxnId="{FC84F3CC-A05D-4940-B758-43992D3BD217}">
      <dgm:prSet/>
      <dgm:spPr/>
      <dgm:t>
        <a:bodyPr/>
        <a:lstStyle/>
        <a:p>
          <a:endParaRPr lang="es-EC"/>
        </a:p>
      </dgm:t>
    </dgm:pt>
    <dgm:pt modelId="{C5D1A3EA-2C56-4675-B737-7403C4352E14}" type="sibTrans" cxnId="{FC84F3CC-A05D-4940-B758-43992D3BD217}">
      <dgm:prSet/>
      <dgm:spPr/>
      <dgm:t>
        <a:bodyPr/>
        <a:lstStyle/>
        <a:p>
          <a:endParaRPr lang="es-EC"/>
        </a:p>
      </dgm:t>
    </dgm:pt>
    <dgm:pt modelId="{0F3EF4D3-75BF-4FAC-A0CD-5EC6C3C1237B}">
      <dgm:prSet phldrT="[Texto]" custT="1"/>
      <dgm:spPr/>
      <dgm:t>
        <a:bodyPr vert="vert270"/>
        <a:lstStyle/>
        <a:p>
          <a:r>
            <a:rPr lang="es-EC" sz="2000" b="1" dirty="0" smtClean="0"/>
            <a:t>Ganadera</a:t>
          </a:r>
          <a:endParaRPr lang="es-EC" sz="2000" b="1" dirty="0"/>
        </a:p>
      </dgm:t>
    </dgm:pt>
    <dgm:pt modelId="{29AF052C-76D9-4C0D-990A-05087808831D}" type="parTrans" cxnId="{8C22ED07-00DB-400B-81A4-37F34981CC50}">
      <dgm:prSet/>
      <dgm:spPr/>
      <dgm:t>
        <a:bodyPr/>
        <a:lstStyle/>
        <a:p>
          <a:endParaRPr lang="es-EC"/>
        </a:p>
      </dgm:t>
    </dgm:pt>
    <dgm:pt modelId="{C090656F-B3BF-4A74-A698-67D172DA955A}" type="sibTrans" cxnId="{8C22ED07-00DB-400B-81A4-37F34981CC50}">
      <dgm:prSet/>
      <dgm:spPr/>
      <dgm:t>
        <a:bodyPr/>
        <a:lstStyle/>
        <a:p>
          <a:endParaRPr lang="es-EC"/>
        </a:p>
      </dgm:t>
    </dgm:pt>
    <dgm:pt modelId="{8CEAE6D4-25B5-47F2-B1B7-1C3FFD140007}">
      <dgm:prSet phldrT="[Texto]" custT="1"/>
      <dgm:spPr/>
      <dgm:t>
        <a:bodyPr vert="vert270"/>
        <a:lstStyle/>
        <a:p>
          <a:r>
            <a:rPr lang="es-EC" sz="2000" b="1" dirty="0" smtClean="0"/>
            <a:t>Otros</a:t>
          </a:r>
          <a:endParaRPr lang="es-EC" sz="2000" b="1" dirty="0"/>
        </a:p>
      </dgm:t>
    </dgm:pt>
    <dgm:pt modelId="{41629187-9DE2-4A59-9C93-D2F653E70C12}" type="parTrans" cxnId="{94B5F207-6745-40AF-8EA1-A14804704EDE}">
      <dgm:prSet/>
      <dgm:spPr/>
      <dgm:t>
        <a:bodyPr/>
        <a:lstStyle/>
        <a:p>
          <a:endParaRPr lang="es-EC"/>
        </a:p>
      </dgm:t>
    </dgm:pt>
    <dgm:pt modelId="{81A267E5-D44C-4023-9399-4359C68C4DE7}" type="sibTrans" cxnId="{94B5F207-6745-40AF-8EA1-A14804704EDE}">
      <dgm:prSet/>
      <dgm:spPr/>
      <dgm:t>
        <a:bodyPr/>
        <a:lstStyle/>
        <a:p>
          <a:endParaRPr lang="es-EC"/>
        </a:p>
      </dgm:t>
    </dgm:pt>
    <dgm:pt modelId="{BEB2ABF8-8E17-4DC6-9027-FC9591510735}">
      <dgm:prSet/>
      <dgm:spPr/>
      <dgm:t>
        <a:bodyPr/>
        <a:lstStyle/>
        <a:p>
          <a:r>
            <a:rPr lang="es-EC" dirty="0" smtClean="0"/>
            <a:t>Ingreso principal</a:t>
          </a:r>
          <a:endPar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1F0CB3B6-5704-4EF9-9E9B-64B880846A17}" type="parTrans" cxnId="{CAD4091C-00EF-4008-903A-0A945CF734B3}">
      <dgm:prSet/>
      <dgm:spPr/>
      <dgm:t>
        <a:bodyPr/>
        <a:lstStyle/>
        <a:p>
          <a:endParaRPr lang="es-EC"/>
        </a:p>
      </dgm:t>
    </dgm:pt>
    <dgm:pt modelId="{7E75102F-9ECC-4012-9CD4-0A0DA173C55F}" type="sibTrans" cxnId="{CAD4091C-00EF-4008-903A-0A945CF734B3}">
      <dgm:prSet/>
      <dgm:spPr/>
      <dgm:t>
        <a:bodyPr/>
        <a:lstStyle/>
        <a:p>
          <a:endParaRPr lang="es-EC"/>
        </a:p>
      </dgm:t>
    </dgm:pt>
    <dgm:pt modelId="{FCFD70C1-36B4-435A-B971-2DFFC6230277}">
      <dgm:prSet phldrT="[Texto]"/>
      <dgm:spPr/>
      <dgm:t>
        <a:bodyPr/>
        <a:lstStyle/>
        <a:p>
          <a:r>
            <a:rPr lang="es-EC" dirty="0" smtClean="0"/>
            <a:t>Ingreso suplementario </a:t>
          </a:r>
          <a:endParaRPr lang="es-EC" dirty="0"/>
        </a:p>
      </dgm:t>
    </dgm:pt>
    <dgm:pt modelId="{235AB5D3-45B0-459E-9A6C-8A7131F18B45}" type="parTrans" cxnId="{BB180EAF-B450-4BFA-8422-E1E091A81932}">
      <dgm:prSet/>
      <dgm:spPr/>
      <dgm:t>
        <a:bodyPr/>
        <a:lstStyle/>
        <a:p>
          <a:endParaRPr lang="es-EC"/>
        </a:p>
      </dgm:t>
    </dgm:pt>
    <dgm:pt modelId="{DE957DE5-D10E-4697-A323-161A45440398}" type="sibTrans" cxnId="{BB180EAF-B450-4BFA-8422-E1E091A81932}">
      <dgm:prSet/>
      <dgm:spPr/>
      <dgm:t>
        <a:bodyPr/>
        <a:lstStyle/>
        <a:p>
          <a:endParaRPr lang="es-EC"/>
        </a:p>
      </dgm:t>
    </dgm:pt>
    <dgm:pt modelId="{5A92E8C3-3C1C-453C-AF26-DE766494CE1A}">
      <dgm:prSet phldrT="[Texto]" custT="1"/>
      <dgm:spPr/>
      <dgm:t>
        <a:bodyPr vert="vert270"/>
        <a:lstStyle/>
        <a:p>
          <a:r>
            <a:rPr lang="es-EC" sz="20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U-pick</a:t>
          </a:r>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2000" b="1" dirty="0"/>
        </a:p>
      </dgm:t>
    </dgm:pt>
    <dgm:pt modelId="{835092B7-AC5A-43D7-BDB9-393D5DBE05FA}" type="parTrans" cxnId="{8632F970-3443-45A8-BE1F-23E96BC33AC7}">
      <dgm:prSet/>
      <dgm:spPr/>
      <dgm:t>
        <a:bodyPr/>
        <a:lstStyle/>
        <a:p>
          <a:endParaRPr lang="es-EC"/>
        </a:p>
      </dgm:t>
    </dgm:pt>
    <dgm:pt modelId="{18A548C2-AA91-4A97-9D1A-80E471ACAB66}" type="sibTrans" cxnId="{8632F970-3443-45A8-BE1F-23E96BC33AC7}">
      <dgm:prSet/>
      <dgm:spPr/>
      <dgm:t>
        <a:bodyPr/>
        <a:lstStyle/>
        <a:p>
          <a:endParaRPr lang="es-EC"/>
        </a:p>
      </dgm:t>
    </dgm:pt>
    <dgm:pt modelId="{15EA34D0-5317-489F-A855-7B92E3FC2C99}">
      <dgm:prSet custT="1"/>
      <dgm:spPr/>
      <dgm:t>
        <a:bodyPr vert="vert270"/>
        <a:lstStyle/>
        <a:p>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Bed &amp; </a:t>
          </a:r>
          <a:r>
            <a:rPr lang="es-EC" sz="20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breakfast</a:t>
          </a:r>
          <a:endPar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829B09AA-F0BA-475E-9A08-EE79980F5BED}" type="parTrans" cxnId="{6F8F0A1D-3C03-4EF2-8099-13A59D3709D6}">
      <dgm:prSet/>
      <dgm:spPr/>
      <dgm:t>
        <a:bodyPr/>
        <a:lstStyle/>
        <a:p>
          <a:endParaRPr lang="es-EC"/>
        </a:p>
      </dgm:t>
    </dgm:pt>
    <dgm:pt modelId="{1613CC69-2851-4C74-A103-A187E7135164}" type="sibTrans" cxnId="{6F8F0A1D-3C03-4EF2-8099-13A59D3709D6}">
      <dgm:prSet/>
      <dgm:spPr/>
      <dgm:t>
        <a:bodyPr/>
        <a:lstStyle/>
        <a:p>
          <a:endParaRPr lang="es-EC"/>
        </a:p>
      </dgm:t>
    </dgm:pt>
    <dgm:pt modelId="{1B64FB59-09DA-49A6-AEC2-C1FF3229D76C}">
      <dgm:prSet custT="1"/>
      <dgm:spPr/>
      <dgm:t>
        <a:bodyPr vert="vert270"/>
        <a:lstStyle/>
        <a:p>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E</a:t>
          </a:r>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xcursiones, </a:t>
          </a:r>
        </a:p>
      </dgm:t>
    </dgm:pt>
    <dgm:pt modelId="{0253E91E-7E45-4D87-A93C-32525EE1F54C}" type="parTrans" cxnId="{76AD48A5-6F7B-446C-938B-DA958E2E2F4C}">
      <dgm:prSet/>
      <dgm:spPr/>
      <dgm:t>
        <a:bodyPr/>
        <a:lstStyle/>
        <a:p>
          <a:endParaRPr lang="es-EC"/>
        </a:p>
      </dgm:t>
    </dgm:pt>
    <dgm:pt modelId="{8370199A-E3DB-4673-A63E-45A8C9420845}" type="sibTrans" cxnId="{76AD48A5-6F7B-446C-938B-DA958E2E2F4C}">
      <dgm:prSet/>
      <dgm:spPr/>
      <dgm:t>
        <a:bodyPr/>
        <a:lstStyle/>
        <a:p>
          <a:endParaRPr lang="es-EC"/>
        </a:p>
      </dgm:t>
    </dgm:pt>
    <dgm:pt modelId="{DC1D81CA-4C82-4BCA-B9CC-6B23A934D949}">
      <dgm:prSet custT="1"/>
      <dgm:spPr/>
      <dgm:t>
        <a:bodyPr vert="vert270"/>
        <a:lstStyle/>
        <a:p>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C</a:t>
          </a:r>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lases en las granjas, </a:t>
          </a:r>
        </a:p>
      </dgm:t>
    </dgm:pt>
    <dgm:pt modelId="{D3E891B8-A047-439A-85A0-D043343FE3E5}" type="parTrans" cxnId="{37D37CB4-80AF-4E6B-BC65-0F91F2F1EC18}">
      <dgm:prSet/>
      <dgm:spPr/>
      <dgm:t>
        <a:bodyPr/>
        <a:lstStyle/>
        <a:p>
          <a:endParaRPr lang="es-EC"/>
        </a:p>
      </dgm:t>
    </dgm:pt>
    <dgm:pt modelId="{E8D7D33F-D2E6-43D0-B8A3-E9759AB2B089}" type="sibTrans" cxnId="{37D37CB4-80AF-4E6B-BC65-0F91F2F1EC18}">
      <dgm:prSet/>
      <dgm:spPr/>
      <dgm:t>
        <a:bodyPr/>
        <a:lstStyle/>
        <a:p>
          <a:endParaRPr lang="es-EC"/>
        </a:p>
      </dgm:t>
    </dgm:pt>
    <dgm:pt modelId="{8402687F-E819-451A-817C-D4B402CFD76A}">
      <dgm:prSet custT="1"/>
      <dgm:spPr/>
      <dgm:t>
        <a:bodyPr vert="vert270"/>
        <a:lstStyle/>
        <a:p>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Campamentos</a:t>
          </a:r>
        </a:p>
      </dgm:t>
    </dgm:pt>
    <dgm:pt modelId="{6CE42CE6-BD78-48CA-AC8C-D48F57209278}" type="parTrans" cxnId="{DF7738D9-06DB-439B-8C7B-10F69F9CE068}">
      <dgm:prSet/>
      <dgm:spPr/>
      <dgm:t>
        <a:bodyPr/>
        <a:lstStyle/>
        <a:p>
          <a:endParaRPr lang="es-EC"/>
        </a:p>
      </dgm:t>
    </dgm:pt>
    <dgm:pt modelId="{88BDD287-2F79-463B-9F65-1734CEE37564}" type="sibTrans" cxnId="{DF7738D9-06DB-439B-8C7B-10F69F9CE068}">
      <dgm:prSet/>
      <dgm:spPr/>
      <dgm:t>
        <a:bodyPr/>
        <a:lstStyle/>
        <a:p>
          <a:endParaRPr lang="es-EC"/>
        </a:p>
      </dgm:t>
    </dgm:pt>
    <dgm:pt modelId="{D5A1D08A-1DB3-4044-9FB8-830FEABD2767}">
      <dgm:prSet custT="1"/>
      <dgm:spPr/>
      <dgm:t>
        <a:bodyPr vert="vert270"/>
        <a:lstStyle/>
        <a:p>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Otras</a:t>
          </a:r>
        </a:p>
      </dgm:t>
    </dgm:pt>
    <dgm:pt modelId="{5E74A4B7-1FAD-4F3A-A8FA-4DECEF1AF990}" type="parTrans" cxnId="{AE54710B-197C-4E8A-9F7C-8817E03C9BA3}">
      <dgm:prSet/>
      <dgm:spPr/>
      <dgm:t>
        <a:bodyPr/>
        <a:lstStyle/>
        <a:p>
          <a:endParaRPr lang="es-EC"/>
        </a:p>
      </dgm:t>
    </dgm:pt>
    <dgm:pt modelId="{BB296E5F-7962-44C1-86B1-B78EF7D94318}" type="sibTrans" cxnId="{AE54710B-197C-4E8A-9F7C-8817E03C9BA3}">
      <dgm:prSet/>
      <dgm:spPr/>
      <dgm:t>
        <a:bodyPr/>
        <a:lstStyle/>
        <a:p>
          <a:endParaRPr lang="es-EC"/>
        </a:p>
      </dgm:t>
    </dgm:pt>
    <dgm:pt modelId="{828F6F02-4AD0-4B15-8630-94AB5CFF5C67}" type="pres">
      <dgm:prSet presAssocID="{4FD8A6A2-B3C7-4275-A47D-24EF4A745F37}" presName="Name0" presStyleCnt="0">
        <dgm:presLayoutVars>
          <dgm:chPref val="1"/>
          <dgm:dir/>
          <dgm:animOne val="branch"/>
          <dgm:animLvl val="lvl"/>
          <dgm:resizeHandles/>
        </dgm:presLayoutVars>
      </dgm:prSet>
      <dgm:spPr/>
      <dgm:t>
        <a:bodyPr/>
        <a:lstStyle/>
        <a:p>
          <a:endParaRPr lang="es-EC"/>
        </a:p>
      </dgm:t>
    </dgm:pt>
    <dgm:pt modelId="{594A3DBE-1C29-4975-8DBD-8C69D04989A5}" type="pres">
      <dgm:prSet presAssocID="{F46078C5-CA8F-4D0A-B569-DC0090B6C0BE}" presName="vertOne" presStyleCnt="0"/>
      <dgm:spPr/>
    </dgm:pt>
    <dgm:pt modelId="{C30169FB-CCE9-4173-805A-4BAEEC8C1E03}" type="pres">
      <dgm:prSet presAssocID="{F46078C5-CA8F-4D0A-B569-DC0090B6C0BE}" presName="txOne" presStyleLbl="node0" presStyleIdx="0" presStyleCnt="1" custScaleX="47884" custScaleY="58103" custLinFactY="167270" custLinFactNeighborX="-6511" custLinFactNeighborY="200000">
        <dgm:presLayoutVars>
          <dgm:chPref val="3"/>
        </dgm:presLayoutVars>
      </dgm:prSet>
      <dgm:spPr/>
      <dgm:t>
        <a:bodyPr/>
        <a:lstStyle/>
        <a:p>
          <a:endParaRPr lang="es-EC"/>
        </a:p>
      </dgm:t>
    </dgm:pt>
    <dgm:pt modelId="{40DF7E7D-3E90-4641-8533-8BCE6FD9DFAA}" type="pres">
      <dgm:prSet presAssocID="{F46078C5-CA8F-4D0A-B569-DC0090B6C0BE}" presName="parTransOne" presStyleCnt="0"/>
      <dgm:spPr/>
    </dgm:pt>
    <dgm:pt modelId="{F92356DD-9AF6-4E7B-9EDE-5AB23C08E276}" type="pres">
      <dgm:prSet presAssocID="{F46078C5-CA8F-4D0A-B569-DC0090B6C0BE}" presName="horzOne" presStyleCnt="0"/>
      <dgm:spPr/>
    </dgm:pt>
    <dgm:pt modelId="{91AECEC6-87A3-4634-9BE6-309320C089EF}" type="pres">
      <dgm:prSet presAssocID="{BEB2ABF8-8E17-4DC6-9027-FC9591510735}" presName="vertTwo" presStyleCnt="0"/>
      <dgm:spPr/>
    </dgm:pt>
    <dgm:pt modelId="{06462E7B-09FC-4F95-A759-2F1D35F0893E}" type="pres">
      <dgm:prSet presAssocID="{BEB2ABF8-8E17-4DC6-9027-FC9591510735}" presName="txTwo" presStyleLbl="node2" presStyleIdx="0" presStyleCnt="2" custScaleY="74634" custLinFactY="27130" custLinFactNeighborX="-216" custLinFactNeighborY="100000">
        <dgm:presLayoutVars>
          <dgm:chPref val="3"/>
        </dgm:presLayoutVars>
      </dgm:prSet>
      <dgm:spPr/>
      <dgm:t>
        <a:bodyPr/>
        <a:lstStyle/>
        <a:p>
          <a:endParaRPr lang="es-EC"/>
        </a:p>
      </dgm:t>
    </dgm:pt>
    <dgm:pt modelId="{DCD46F00-90C9-41D5-A0AF-00F5C1F9A8F5}" type="pres">
      <dgm:prSet presAssocID="{BEB2ABF8-8E17-4DC6-9027-FC9591510735}" presName="parTransTwo" presStyleCnt="0"/>
      <dgm:spPr/>
    </dgm:pt>
    <dgm:pt modelId="{9F5860E5-D4AB-4DEC-BFFF-6E38E556E112}" type="pres">
      <dgm:prSet presAssocID="{BEB2ABF8-8E17-4DC6-9027-FC9591510735}" presName="horzTwo" presStyleCnt="0"/>
      <dgm:spPr/>
    </dgm:pt>
    <dgm:pt modelId="{64EA7F45-E88C-47B6-9F88-06D758C1B831}" type="pres">
      <dgm:prSet presAssocID="{C9CFF25A-7393-4C9F-AB44-87D83F9C1F42}" presName="vertThree" presStyleCnt="0"/>
      <dgm:spPr/>
    </dgm:pt>
    <dgm:pt modelId="{0AA3A687-1AF9-4E2F-9C9D-215DA7200EAC}" type="pres">
      <dgm:prSet presAssocID="{C9CFF25A-7393-4C9F-AB44-87D83F9C1F42}" presName="txThree" presStyleLbl="node3" presStyleIdx="0" presStyleCnt="9" custLinFactY="-85323" custLinFactNeighborX="3052" custLinFactNeighborY="-100000">
        <dgm:presLayoutVars>
          <dgm:chPref val="3"/>
        </dgm:presLayoutVars>
      </dgm:prSet>
      <dgm:spPr/>
      <dgm:t>
        <a:bodyPr/>
        <a:lstStyle/>
        <a:p>
          <a:endParaRPr lang="es-EC"/>
        </a:p>
      </dgm:t>
    </dgm:pt>
    <dgm:pt modelId="{EBF0FE7D-E043-4647-AC01-22C4C92A1053}" type="pres">
      <dgm:prSet presAssocID="{C9CFF25A-7393-4C9F-AB44-87D83F9C1F42}" presName="horzThree" presStyleCnt="0"/>
      <dgm:spPr/>
    </dgm:pt>
    <dgm:pt modelId="{6C136EA2-B426-4239-9A64-3B9EEBE6207A}" type="pres">
      <dgm:prSet presAssocID="{C5D1A3EA-2C56-4675-B737-7403C4352E14}" presName="sibSpaceThree" presStyleCnt="0"/>
      <dgm:spPr/>
    </dgm:pt>
    <dgm:pt modelId="{6E6151D3-228C-4B7A-9421-D7270941C5B3}" type="pres">
      <dgm:prSet presAssocID="{0F3EF4D3-75BF-4FAC-A0CD-5EC6C3C1237B}" presName="vertThree" presStyleCnt="0"/>
      <dgm:spPr/>
    </dgm:pt>
    <dgm:pt modelId="{E52E8D91-19A6-4C43-916F-2460CD562D69}" type="pres">
      <dgm:prSet presAssocID="{0F3EF4D3-75BF-4FAC-A0CD-5EC6C3C1237B}" presName="txThree" presStyleLbl="node3" presStyleIdx="1" presStyleCnt="9" custLinFactY="-84665" custLinFactNeighborX="3052" custLinFactNeighborY="-100000">
        <dgm:presLayoutVars>
          <dgm:chPref val="3"/>
        </dgm:presLayoutVars>
      </dgm:prSet>
      <dgm:spPr/>
      <dgm:t>
        <a:bodyPr/>
        <a:lstStyle/>
        <a:p>
          <a:endParaRPr lang="es-EC"/>
        </a:p>
      </dgm:t>
    </dgm:pt>
    <dgm:pt modelId="{D6A6642B-1D4B-4E9B-94DE-C924AB0026C9}" type="pres">
      <dgm:prSet presAssocID="{0F3EF4D3-75BF-4FAC-A0CD-5EC6C3C1237B}" presName="horzThree" presStyleCnt="0"/>
      <dgm:spPr/>
    </dgm:pt>
    <dgm:pt modelId="{A33D39F4-31CA-4AFC-BEEA-B23F8FB4892B}" type="pres">
      <dgm:prSet presAssocID="{C090656F-B3BF-4A74-A698-67D172DA955A}" presName="sibSpaceThree" presStyleCnt="0"/>
      <dgm:spPr/>
    </dgm:pt>
    <dgm:pt modelId="{6CB6523B-DE12-4CB0-A63D-65FE24CBEAC0}" type="pres">
      <dgm:prSet presAssocID="{8CEAE6D4-25B5-47F2-B1B7-1C3FFD140007}" presName="vertThree" presStyleCnt="0"/>
      <dgm:spPr/>
    </dgm:pt>
    <dgm:pt modelId="{538C4528-5CAA-420D-8B4D-A1BB830E6AD2}" type="pres">
      <dgm:prSet presAssocID="{8CEAE6D4-25B5-47F2-B1B7-1C3FFD140007}" presName="txThree" presStyleLbl="node3" presStyleIdx="2" presStyleCnt="9" custLinFactY="-50492" custLinFactNeighborX="1526" custLinFactNeighborY="-100000">
        <dgm:presLayoutVars>
          <dgm:chPref val="3"/>
        </dgm:presLayoutVars>
      </dgm:prSet>
      <dgm:spPr/>
      <dgm:t>
        <a:bodyPr/>
        <a:lstStyle/>
        <a:p>
          <a:endParaRPr lang="es-EC"/>
        </a:p>
      </dgm:t>
    </dgm:pt>
    <dgm:pt modelId="{1E5C3DFA-D87F-4E2A-94F0-072F8ED64FEB}" type="pres">
      <dgm:prSet presAssocID="{8CEAE6D4-25B5-47F2-B1B7-1C3FFD140007}" presName="horzThree" presStyleCnt="0"/>
      <dgm:spPr/>
    </dgm:pt>
    <dgm:pt modelId="{E4D9ECD0-23D2-4E85-A112-96DC63E4E764}" type="pres">
      <dgm:prSet presAssocID="{7E75102F-9ECC-4012-9CD4-0A0DA173C55F}" presName="sibSpaceTwo" presStyleCnt="0"/>
      <dgm:spPr/>
    </dgm:pt>
    <dgm:pt modelId="{4E081358-16AC-4572-A7A3-6595ED1FEC8A}" type="pres">
      <dgm:prSet presAssocID="{FCFD70C1-36B4-435A-B971-2DFFC6230277}" presName="vertTwo" presStyleCnt="0"/>
      <dgm:spPr/>
    </dgm:pt>
    <dgm:pt modelId="{6C48478A-A9FA-4EF5-A269-0F396FBFE4EC}" type="pres">
      <dgm:prSet presAssocID="{FCFD70C1-36B4-435A-B971-2DFFC6230277}" presName="txTwo" presStyleLbl="node2" presStyleIdx="1" presStyleCnt="2" custScaleY="75155" custLinFactY="26475" custLinFactNeighborX="-246" custLinFactNeighborY="100000">
        <dgm:presLayoutVars>
          <dgm:chPref val="3"/>
        </dgm:presLayoutVars>
      </dgm:prSet>
      <dgm:spPr/>
      <dgm:t>
        <a:bodyPr/>
        <a:lstStyle/>
        <a:p>
          <a:endParaRPr lang="es-EC"/>
        </a:p>
      </dgm:t>
    </dgm:pt>
    <dgm:pt modelId="{7AD9D4CE-E36B-4D6C-A112-EA222D9522B0}" type="pres">
      <dgm:prSet presAssocID="{FCFD70C1-36B4-435A-B971-2DFFC6230277}" presName="parTransTwo" presStyleCnt="0"/>
      <dgm:spPr/>
    </dgm:pt>
    <dgm:pt modelId="{1DECB49B-4C62-4A9A-8190-1733DD8C5DE3}" type="pres">
      <dgm:prSet presAssocID="{FCFD70C1-36B4-435A-B971-2DFFC6230277}" presName="horzTwo" presStyleCnt="0"/>
      <dgm:spPr/>
    </dgm:pt>
    <dgm:pt modelId="{156FC28A-4807-4D48-96BF-393D26952A7B}" type="pres">
      <dgm:prSet presAssocID="{5A92E8C3-3C1C-453C-AF26-DE766494CE1A}" presName="vertThree" presStyleCnt="0"/>
      <dgm:spPr/>
    </dgm:pt>
    <dgm:pt modelId="{30157311-E4BC-4593-874C-0E97D99E9338}" type="pres">
      <dgm:prSet presAssocID="{5A92E8C3-3C1C-453C-AF26-DE766494CE1A}" presName="txThree" presStyleLbl="node3" presStyleIdx="3" presStyleCnt="9" custLinFactY="-58379" custLinFactNeighborX="0" custLinFactNeighborY="-100000">
        <dgm:presLayoutVars>
          <dgm:chPref val="3"/>
        </dgm:presLayoutVars>
      </dgm:prSet>
      <dgm:spPr/>
      <dgm:t>
        <a:bodyPr/>
        <a:lstStyle/>
        <a:p>
          <a:endParaRPr lang="es-EC"/>
        </a:p>
      </dgm:t>
    </dgm:pt>
    <dgm:pt modelId="{1E96EC52-77A7-4CCB-B0BB-24D562F67DC2}" type="pres">
      <dgm:prSet presAssocID="{5A92E8C3-3C1C-453C-AF26-DE766494CE1A}" presName="horzThree" presStyleCnt="0"/>
      <dgm:spPr/>
    </dgm:pt>
    <dgm:pt modelId="{09607682-0C8A-4E85-B4EB-7A14E6BD9117}" type="pres">
      <dgm:prSet presAssocID="{18A548C2-AA91-4A97-9D1A-80E471ACAB66}" presName="sibSpaceThree" presStyleCnt="0"/>
      <dgm:spPr/>
    </dgm:pt>
    <dgm:pt modelId="{53545525-52CF-4872-A624-39D77662FBA8}" type="pres">
      <dgm:prSet presAssocID="{15EA34D0-5317-489F-A855-7B92E3FC2C99}" presName="vertThree" presStyleCnt="0"/>
      <dgm:spPr/>
    </dgm:pt>
    <dgm:pt modelId="{DF0C88B7-A768-44D2-AB14-7C620F131132}" type="pres">
      <dgm:prSet presAssocID="{15EA34D0-5317-489F-A855-7B92E3FC2C99}" presName="txThree" presStyleLbl="node3" presStyleIdx="4" presStyleCnt="9" custLinFactY="-50492" custLinFactNeighborX="-1526" custLinFactNeighborY="-100000">
        <dgm:presLayoutVars>
          <dgm:chPref val="3"/>
        </dgm:presLayoutVars>
      </dgm:prSet>
      <dgm:spPr/>
      <dgm:t>
        <a:bodyPr/>
        <a:lstStyle/>
        <a:p>
          <a:endParaRPr lang="es-EC"/>
        </a:p>
      </dgm:t>
    </dgm:pt>
    <dgm:pt modelId="{F4327F79-D39D-4DA8-9597-ADD184AA0E57}" type="pres">
      <dgm:prSet presAssocID="{15EA34D0-5317-489F-A855-7B92E3FC2C99}" presName="horzThree" presStyleCnt="0"/>
      <dgm:spPr/>
    </dgm:pt>
    <dgm:pt modelId="{B22BE26E-AB11-4067-9BA6-D7A9754A4FCE}" type="pres">
      <dgm:prSet presAssocID="{1613CC69-2851-4C74-A103-A187E7135164}" presName="sibSpaceThree" presStyleCnt="0"/>
      <dgm:spPr/>
    </dgm:pt>
    <dgm:pt modelId="{CD34C79F-0700-4469-A128-E5F2FC13FF6E}" type="pres">
      <dgm:prSet presAssocID="{1B64FB59-09DA-49A6-AEC2-C1FF3229D76C}" presName="vertThree" presStyleCnt="0"/>
      <dgm:spPr/>
    </dgm:pt>
    <dgm:pt modelId="{D170D1C7-093A-4170-97F2-113150B348AB}" type="pres">
      <dgm:prSet presAssocID="{1B64FB59-09DA-49A6-AEC2-C1FF3229D76C}" presName="txThree" presStyleLbl="node3" presStyleIdx="5" presStyleCnt="9" custLinFactY="-51287" custLinFactNeighborX="-1526" custLinFactNeighborY="-100000">
        <dgm:presLayoutVars>
          <dgm:chPref val="3"/>
        </dgm:presLayoutVars>
      </dgm:prSet>
      <dgm:spPr/>
      <dgm:t>
        <a:bodyPr/>
        <a:lstStyle/>
        <a:p>
          <a:endParaRPr lang="es-EC"/>
        </a:p>
      </dgm:t>
    </dgm:pt>
    <dgm:pt modelId="{D44FBE64-E392-4358-AA4B-E8CE4D2F6602}" type="pres">
      <dgm:prSet presAssocID="{1B64FB59-09DA-49A6-AEC2-C1FF3229D76C}" presName="horzThree" presStyleCnt="0"/>
      <dgm:spPr/>
    </dgm:pt>
    <dgm:pt modelId="{F4459936-B299-4606-9E2C-5AF906296362}" type="pres">
      <dgm:prSet presAssocID="{8370199A-E3DB-4673-A63E-45A8C9420845}" presName="sibSpaceThree" presStyleCnt="0"/>
      <dgm:spPr/>
    </dgm:pt>
    <dgm:pt modelId="{866B71E5-DFF5-449C-8D48-2B2BD74CA57C}" type="pres">
      <dgm:prSet presAssocID="{DC1D81CA-4C82-4BCA-B9CC-6B23A934D949}" presName="vertThree" presStyleCnt="0"/>
      <dgm:spPr/>
    </dgm:pt>
    <dgm:pt modelId="{9209A55B-ABCD-43B6-B6D3-A6BD38B8B3CE}" type="pres">
      <dgm:prSet presAssocID="{DC1D81CA-4C82-4BCA-B9CC-6B23A934D949}" presName="txThree" presStyleLbl="node3" presStyleIdx="6" presStyleCnt="9" custLinFactY="-54435" custLinFactNeighborX="-1526" custLinFactNeighborY="-100000">
        <dgm:presLayoutVars>
          <dgm:chPref val="3"/>
        </dgm:presLayoutVars>
      </dgm:prSet>
      <dgm:spPr/>
      <dgm:t>
        <a:bodyPr/>
        <a:lstStyle/>
        <a:p>
          <a:endParaRPr lang="es-EC"/>
        </a:p>
      </dgm:t>
    </dgm:pt>
    <dgm:pt modelId="{B8A5AB3F-8B5E-4242-84A3-9AF99F824CD6}" type="pres">
      <dgm:prSet presAssocID="{DC1D81CA-4C82-4BCA-B9CC-6B23A934D949}" presName="horzThree" presStyleCnt="0"/>
      <dgm:spPr/>
    </dgm:pt>
    <dgm:pt modelId="{63155681-6A47-4442-B43A-536BD01802E1}" type="pres">
      <dgm:prSet presAssocID="{E8D7D33F-D2E6-43D0-B8A3-E9759AB2B089}" presName="sibSpaceThree" presStyleCnt="0"/>
      <dgm:spPr/>
    </dgm:pt>
    <dgm:pt modelId="{52E38296-46D6-4A6A-A2B8-4A7844F2A86A}" type="pres">
      <dgm:prSet presAssocID="{8402687F-E819-451A-817C-D4B402CFD76A}" presName="vertThree" presStyleCnt="0"/>
      <dgm:spPr/>
    </dgm:pt>
    <dgm:pt modelId="{CF820A1A-3AF5-4832-A0E0-327A88B84B57}" type="pres">
      <dgm:prSet presAssocID="{8402687F-E819-451A-817C-D4B402CFD76A}" presName="txThree" presStyleLbl="node3" presStyleIdx="7" presStyleCnt="9" custLinFactY="-52464" custLinFactNeighborY="-100000">
        <dgm:presLayoutVars>
          <dgm:chPref val="3"/>
        </dgm:presLayoutVars>
      </dgm:prSet>
      <dgm:spPr/>
      <dgm:t>
        <a:bodyPr/>
        <a:lstStyle/>
        <a:p>
          <a:endParaRPr lang="es-EC"/>
        </a:p>
      </dgm:t>
    </dgm:pt>
    <dgm:pt modelId="{94CF09BB-CBBA-4E2A-A81E-1E3B950006A5}" type="pres">
      <dgm:prSet presAssocID="{8402687F-E819-451A-817C-D4B402CFD76A}" presName="horzThree" presStyleCnt="0"/>
      <dgm:spPr/>
    </dgm:pt>
    <dgm:pt modelId="{EDAB6B7E-01C7-4D5C-A37C-2A60412D9314}" type="pres">
      <dgm:prSet presAssocID="{88BDD287-2F79-463B-9F65-1734CEE37564}" presName="sibSpaceThree" presStyleCnt="0"/>
      <dgm:spPr/>
    </dgm:pt>
    <dgm:pt modelId="{0BBC25B1-2AEA-4C49-A314-0AA656F9B145}" type="pres">
      <dgm:prSet presAssocID="{D5A1D08A-1DB3-4044-9FB8-830FEABD2767}" presName="vertThree" presStyleCnt="0"/>
      <dgm:spPr/>
    </dgm:pt>
    <dgm:pt modelId="{8FD90085-BDF4-45C5-B532-2C8640CB5F25}" type="pres">
      <dgm:prSet presAssocID="{D5A1D08A-1DB3-4044-9FB8-830FEABD2767}" presName="txThree" presStyleLbl="node3" presStyleIdx="8" presStyleCnt="9" custLinFactY="-53778" custLinFactNeighborX="1526" custLinFactNeighborY="-100000">
        <dgm:presLayoutVars>
          <dgm:chPref val="3"/>
        </dgm:presLayoutVars>
      </dgm:prSet>
      <dgm:spPr/>
      <dgm:t>
        <a:bodyPr/>
        <a:lstStyle/>
        <a:p>
          <a:endParaRPr lang="es-EC"/>
        </a:p>
      </dgm:t>
    </dgm:pt>
    <dgm:pt modelId="{459DF60E-2508-429D-B5AA-A174F651B9B8}" type="pres">
      <dgm:prSet presAssocID="{D5A1D08A-1DB3-4044-9FB8-830FEABD2767}" presName="horzThree" presStyleCnt="0"/>
      <dgm:spPr/>
    </dgm:pt>
  </dgm:ptLst>
  <dgm:cxnLst>
    <dgm:cxn modelId="{E3157A3C-2954-4B95-89EF-8EC25754A0C4}" srcId="{4FD8A6A2-B3C7-4275-A47D-24EF4A745F37}" destId="{F46078C5-CA8F-4D0A-B569-DC0090B6C0BE}" srcOrd="0" destOrd="0" parTransId="{1A9B3088-E4AD-4730-9CCF-2ED5EAD8F3AC}" sibTransId="{C1A035A3-3080-48A3-B8B5-B23BC14604EA}"/>
    <dgm:cxn modelId="{FC84F3CC-A05D-4940-B758-43992D3BD217}" srcId="{BEB2ABF8-8E17-4DC6-9027-FC9591510735}" destId="{C9CFF25A-7393-4C9F-AB44-87D83F9C1F42}" srcOrd="0" destOrd="0" parTransId="{489F4998-D945-4D60-9DE9-4DF747977345}" sibTransId="{C5D1A3EA-2C56-4675-B737-7403C4352E14}"/>
    <dgm:cxn modelId="{05154D41-0203-4C41-B603-29156B60AAD7}" type="presOf" srcId="{D5A1D08A-1DB3-4044-9FB8-830FEABD2767}" destId="{8FD90085-BDF4-45C5-B532-2C8640CB5F25}" srcOrd="0" destOrd="0" presId="urn:microsoft.com/office/officeart/2005/8/layout/hierarchy4"/>
    <dgm:cxn modelId="{F295AB07-040E-46B7-98E2-BA6757948E7B}" type="presOf" srcId="{DC1D81CA-4C82-4BCA-B9CC-6B23A934D949}" destId="{9209A55B-ABCD-43B6-B6D3-A6BD38B8B3CE}" srcOrd="0" destOrd="0" presId="urn:microsoft.com/office/officeart/2005/8/layout/hierarchy4"/>
    <dgm:cxn modelId="{8632F970-3443-45A8-BE1F-23E96BC33AC7}" srcId="{FCFD70C1-36B4-435A-B971-2DFFC6230277}" destId="{5A92E8C3-3C1C-453C-AF26-DE766494CE1A}" srcOrd="0" destOrd="0" parTransId="{835092B7-AC5A-43D7-BDB9-393D5DBE05FA}" sibTransId="{18A548C2-AA91-4A97-9D1A-80E471ACAB66}"/>
    <dgm:cxn modelId="{8C22ED07-00DB-400B-81A4-37F34981CC50}" srcId="{BEB2ABF8-8E17-4DC6-9027-FC9591510735}" destId="{0F3EF4D3-75BF-4FAC-A0CD-5EC6C3C1237B}" srcOrd="1" destOrd="0" parTransId="{29AF052C-76D9-4C0D-990A-05087808831D}" sibTransId="{C090656F-B3BF-4A74-A698-67D172DA955A}"/>
    <dgm:cxn modelId="{6F8F0A1D-3C03-4EF2-8099-13A59D3709D6}" srcId="{FCFD70C1-36B4-435A-B971-2DFFC6230277}" destId="{15EA34D0-5317-489F-A855-7B92E3FC2C99}" srcOrd="1" destOrd="0" parTransId="{829B09AA-F0BA-475E-9A08-EE79980F5BED}" sibTransId="{1613CC69-2851-4C74-A103-A187E7135164}"/>
    <dgm:cxn modelId="{F260DD9D-0BBC-45DB-B77D-7028A3F9ED4B}" type="presOf" srcId="{1B64FB59-09DA-49A6-AEC2-C1FF3229D76C}" destId="{D170D1C7-093A-4170-97F2-113150B348AB}" srcOrd="0" destOrd="0" presId="urn:microsoft.com/office/officeart/2005/8/layout/hierarchy4"/>
    <dgm:cxn modelId="{76AD48A5-6F7B-446C-938B-DA958E2E2F4C}" srcId="{FCFD70C1-36B4-435A-B971-2DFFC6230277}" destId="{1B64FB59-09DA-49A6-AEC2-C1FF3229D76C}" srcOrd="2" destOrd="0" parTransId="{0253E91E-7E45-4D87-A93C-32525EE1F54C}" sibTransId="{8370199A-E3DB-4673-A63E-45A8C9420845}"/>
    <dgm:cxn modelId="{ABEC8E4B-C547-4B7C-99FB-5085A74791F6}" type="presOf" srcId="{8402687F-E819-451A-817C-D4B402CFD76A}" destId="{CF820A1A-3AF5-4832-A0E0-327A88B84B57}" srcOrd="0" destOrd="0" presId="urn:microsoft.com/office/officeart/2005/8/layout/hierarchy4"/>
    <dgm:cxn modelId="{37D37CB4-80AF-4E6B-BC65-0F91F2F1EC18}" srcId="{FCFD70C1-36B4-435A-B971-2DFFC6230277}" destId="{DC1D81CA-4C82-4BCA-B9CC-6B23A934D949}" srcOrd="3" destOrd="0" parTransId="{D3E891B8-A047-439A-85A0-D043343FE3E5}" sibTransId="{E8D7D33F-D2E6-43D0-B8A3-E9759AB2B089}"/>
    <dgm:cxn modelId="{DF7738D9-06DB-439B-8C7B-10F69F9CE068}" srcId="{FCFD70C1-36B4-435A-B971-2DFFC6230277}" destId="{8402687F-E819-451A-817C-D4B402CFD76A}" srcOrd="4" destOrd="0" parTransId="{6CE42CE6-BD78-48CA-AC8C-D48F57209278}" sibTransId="{88BDD287-2F79-463B-9F65-1734CEE37564}"/>
    <dgm:cxn modelId="{6E47237A-CA6B-493E-9852-A953C2F5332A}" type="presOf" srcId="{FCFD70C1-36B4-435A-B971-2DFFC6230277}" destId="{6C48478A-A9FA-4EF5-A269-0F396FBFE4EC}" srcOrd="0" destOrd="0" presId="urn:microsoft.com/office/officeart/2005/8/layout/hierarchy4"/>
    <dgm:cxn modelId="{6BDC89D2-D575-4F4B-83B1-062CEF1CB140}" type="presOf" srcId="{5A92E8C3-3C1C-453C-AF26-DE766494CE1A}" destId="{30157311-E4BC-4593-874C-0E97D99E9338}" srcOrd="0" destOrd="0" presId="urn:microsoft.com/office/officeart/2005/8/layout/hierarchy4"/>
    <dgm:cxn modelId="{55529600-33DD-4838-A6E5-32C9509C6103}" type="presOf" srcId="{BEB2ABF8-8E17-4DC6-9027-FC9591510735}" destId="{06462E7B-09FC-4F95-A759-2F1D35F0893E}" srcOrd="0" destOrd="0" presId="urn:microsoft.com/office/officeart/2005/8/layout/hierarchy4"/>
    <dgm:cxn modelId="{BB180EAF-B450-4BFA-8422-E1E091A81932}" srcId="{F46078C5-CA8F-4D0A-B569-DC0090B6C0BE}" destId="{FCFD70C1-36B4-435A-B971-2DFFC6230277}" srcOrd="1" destOrd="0" parTransId="{235AB5D3-45B0-459E-9A6C-8A7131F18B45}" sibTransId="{DE957DE5-D10E-4697-A323-161A45440398}"/>
    <dgm:cxn modelId="{C3B015BF-FCCD-43FD-9290-4F9DF239AB65}" type="presOf" srcId="{0F3EF4D3-75BF-4FAC-A0CD-5EC6C3C1237B}" destId="{E52E8D91-19A6-4C43-916F-2460CD562D69}" srcOrd="0" destOrd="0" presId="urn:microsoft.com/office/officeart/2005/8/layout/hierarchy4"/>
    <dgm:cxn modelId="{3068A979-59CB-4553-A5CB-4BB75BB1DB9E}" type="presOf" srcId="{8CEAE6D4-25B5-47F2-B1B7-1C3FFD140007}" destId="{538C4528-5CAA-420D-8B4D-A1BB830E6AD2}" srcOrd="0" destOrd="0" presId="urn:microsoft.com/office/officeart/2005/8/layout/hierarchy4"/>
    <dgm:cxn modelId="{B62DE07E-28A4-4AEB-B4A9-58B6CDA46E9E}" type="presOf" srcId="{F46078C5-CA8F-4D0A-B569-DC0090B6C0BE}" destId="{C30169FB-CCE9-4173-805A-4BAEEC8C1E03}" srcOrd="0" destOrd="0" presId="urn:microsoft.com/office/officeart/2005/8/layout/hierarchy4"/>
    <dgm:cxn modelId="{9835789C-8441-44BE-8937-4FFF61E013AA}" type="presOf" srcId="{15EA34D0-5317-489F-A855-7B92E3FC2C99}" destId="{DF0C88B7-A768-44D2-AB14-7C620F131132}" srcOrd="0" destOrd="0" presId="urn:microsoft.com/office/officeart/2005/8/layout/hierarchy4"/>
    <dgm:cxn modelId="{AE54710B-197C-4E8A-9F7C-8817E03C9BA3}" srcId="{FCFD70C1-36B4-435A-B971-2DFFC6230277}" destId="{D5A1D08A-1DB3-4044-9FB8-830FEABD2767}" srcOrd="5" destOrd="0" parTransId="{5E74A4B7-1FAD-4F3A-A8FA-4DECEF1AF990}" sibTransId="{BB296E5F-7962-44C1-86B1-B78EF7D94318}"/>
    <dgm:cxn modelId="{D89B6508-B696-4AAA-A49B-DA4D0BB5BFF0}" type="presOf" srcId="{C9CFF25A-7393-4C9F-AB44-87D83F9C1F42}" destId="{0AA3A687-1AF9-4E2F-9C9D-215DA7200EAC}" srcOrd="0" destOrd="0" presId="urn:microsoft.com/office/officeart/2005/8/layout/hierarchy4"/>
    <dgm:cxn modelId="{94B5F207-6745-40AF-8EA1-A14804704EDE}" srcId="{BEB2ABF8-8E17-4DC6-9027-FC9591510735}" destId="{8CEAE6D4-25B5-47F2-B1B7-1C3FFD140007}" srcOrd="2" destOrd="0" parTransId="{41629187-9DE2-4A59-9C93-D2F653E70C12}" sibTransId="{81A267E5-D44C-4023-9399-4359C68C4DE7}"/>
    <dgm:cxn modelId="{CAD4091C-00EF-4008-903A-0A945CF734B3}" srcId="{F46078C5-CA8F-4D0A-B569-DC0090B6C0BE}" destId="{BEB2ABF8-8E17-4DC6-9027-FC9591510735}" srcOrd="0" destOrd="0" parTransId="{1F0CB3B6-5704-4EF9-9E9B-64B880846A17}" sibTransId="{7E75102F-9ECC-4012-9CD4-0A0DA173C55F}"/>
    <dgm:cxn modelId="{4F451763-E03C-4050-A1AC-9DDC78BB48F8}" type="presOf" srcId="{4FD8A6A2-B3C7-4275-A47D-24EF4A745F37}" destId="{828F6F02-4AD0-4B15-8630-94AB5CFF5C67}" srcOrd="0" destOrd="0" presId="urn:microsoft.com/office/officeart/2005/8/layout/hierarchy4"/>
    <dgm:cxn modelId="{DC2548CC-0595-4B4E-83DE-6398575EA9A4}" type="presParOf" srcId="{828F6F02-4AD0-4B15-8630-94AB5CFF5C67}" destId="{594A3DBE-1C29-4975-8DBD-8C69D04989A5}" srcOrd="0" destOrd="0" presId="urn:microsoft.com/office/officeart/2005/8/layout/hierarchy4"/>
    <dgm:cxn modelId="{D9169B38-B08C-4062-90C9-9CBADC59D6C8}" type="presParOf" srcId="{594A3DBE-1C29-4975-8DBD-8C69D04989A5}" destId="{C30169FB-CCE9-4173-805A-4BAEEC8C1E03}" srcOrd="0" destOrd="0" presId="urn:microsoft.com/office/officeart/2005/8/layout/hierarchy4"/>
    <dgm:cxn modelId="{8B00F434-B3AB-42BF-9890-B8E0FC749599}" type="presParOf" srcId="{594A3DBE-1C29-4975-8DBD-8C69D04989A5}" destId="{40DF7E7D-3E90-4641-8533-8BCE6FD9DFAA}" srcOrd="1" destOrd="0" presId="urn:microsoft.com/office/officeart/2005/8/layout/hierarchy4"/>
    <dgm:cxn modelId="{7966AE93-071E-4341-9381-9E9BF1A30300}" type="presParOf" srcId="{594A3DBE-1C29-4975-8DBD-8C69D04989A5}" destId="{F92356DD-9AF6-4E7B-9EDE-5AB23C08E276}" srcOrd="2" destOrd="0" presId="urn:microsoft.com/office/officeart/2005/8/layout/hierarchy4"/>
    <dgm:cxn modelId="{C3864057-BDDE-4C28-A8ED-37005C3A1E90}" type="presParOf" srcId="{F92356DD-9AF6-4E7B-9EDE-5AB23C08E276}" destId="{91AECEC6-87A3-4634-9BE6-309320C089EF}" srcOrd="0" destOrd="0" presId="urn:microsoft.com/office/officeart/2005/8/layout/hierarchy4"/>
    <dgm:cxn modelId="{1F556702-F3AC-4C23-89AF-33928E107852}" type="presParOf" srcId="{91AECEC6-87A3-4634-9BE6-309320C089EF}" destId="{06462E7B-09FC-4F95-A759-2F1D35F0893E}" srcOrd="0" destOrd="0" presId="urn:microsoft.com/office/officeart/2005/8/layout/hierarchy4"/>
    <dgm:cxn modelId="{600144F8-3599-4C75-9CDF-96B8DD7865CF}" type="presParOf" srcId="{91AECEC6-87A3-4634-9BE6-309320C089EF}" destId="{DCD46F00-90C9-41D5-A0AF-00F5C1F9A8F5}" srcOrd="1" destOrd="0" presId="urn:microsoft.com/office/officeart/2005/8/layout/hierarchy4"/>
    <dgm:cxn modelId="{715D6F32-EF6E-4806-AB13-506C41B6F5F6}" type="presParOf" srcId="{91AECEC6-87A3-4634-9BE6-309320C089EF}" destId="{9F5860E5-D4AB-4DEC-BFFF-6E38E556E112}" srcOrd="2" destOrd="0" presId="urn:microsoft.com/office/officeart/2005/8/layout/hierarchy4"/>
    <dgm:cxn modelId="{23D1C12B-E419-4DF9-89CC-94AEA3929FC2}" type="presParOf" srcId="{9F5860E5-D4AB-4DEC-BFFF-6E38E556E112}" destId="{64EA7F45-E88C-47B6-9F88-06D758C1B831}" srcOrd="0" destOrd="0" presId="urn:microsoft.com/office/officeart/2005/8/layout/hierarchy4"/>
    <dgm:cxn modelId="{1FFA154E-FE89-4B62-91BA-F552E4ECBCF6}" type="presParOf" srcId="{64EA7F45-E88C-47B6-9F88-06D758C1B831}" destId="{0AA3A687-1AF9-4E2F-9C9D-215DA7200EAC}" srcOrd="0" destOrd="0" presId="urn:microsoft.com/office/officeart/2005/8/layout/hierarchy4"/>
    <dgm:cxn modelId="{9036FB93-3FFF-426B-A340-2FFF050C17C1}" type="presParOf" srcId="{64EA7F45-E88C-47B6-9F88-06D758C1B831}" destId="{EBF0FE7D-E043-4647-AC01-22C4C92A1053}" srcOrd="1" destOrd="0" presId="urn:microsoft.com/office/officeart/2005/8/layout/hierarchy4"/>
    <dgm:cxn modelId="{1993AE9D-DF7B-4159-8016-E259AA1DD402}" type="presParOf" srcId="{9F5860E5-D4AB-4DEC-BFFF-6E38E556E112}" destId="{6C136EA2-B426-4239-9A64-3B9EEBE6207A}" srcOrd="1" destOrd="0" presId="urn:microsoft.com/office/officeart/2005/8/layout/hierarchy4"/>
    <dgm:cxn modelId="{265803B1-41FD-4D65-84E3-F48B4B42B86F}" type="presParOf" srcId="{9F5860E5-D4AB-4DEC-BFFF-6E38E556E112}" destId="{6E6151D3-228C-4B7A-9421-D7270941C5B3}" srcOrd="2" destOrd="0" presId="urn:microsoft.com/office/officeart/2005/8/layout/hierarchy4"/>
    <dgm:cxn modelId="{C115CE11-15CF-495B-87B3-4DFB620813EC}" type="presParOf" srcId="{6E6151D3-228C-4B7A-9421-D7270941C5B3}" destId="{E52E8D91-19A6-4C43-916F-2460CD562D69}" srcOrd="0" destOrd="0" presId="urn:microsoft.com/office/officeart/2005/8/layout/hierarchy4"/>
    <dgm:cxn modelId="{424ED02B-6167-4EF1-8F07-5015CFE1AFA8}" type="presParOf" srcId="{6E6151D3-228C-4B7A-9421-D7270941C5B3}" destId="{D6A6642B-1D4B-4E9B-94DE-C924AB0026C9}" srcOrd="1" destOrd="0" presId="urn:microsoft.com/office/officeart/2005/8/layout/hierarchy4"/>
    <dgm:cxn modelId="{F5217516-06B4-40C1-BCB0-959251AD63F3}" type="presParOf" srcId="{9F5860E5-D4AB-4DEC-BFFF-6E38E556E112}" destId="{A33D39F4-31CA-4AFC-BEEA-B23F8FB4892B}" srcOrd="3" destOrd="0" presId="urn:microsoft.com/office/officeart/2005/8/layout/hierarchy4"/>
    <dgm:cxn modelId="{3D576FE3-D9F2-4FB3-A1B4-16491E984D9A}" type="presParOf" srcId="{9F5860E5-D4AB-4DEC-BFFF-6E38E556E112}" destId="{6CB6523B-DE12-4CB0-A63D-65FE24CBEAC0}" srcOrd="4" destOrd="0" presId="urn:microsoft.com/office/officeart/2005/8/layout/hierarchy4"/>
    <dgm:cxn modelId="{90E4DB35-8290-4289-AA31-37B09AB4CB99}" type="presParOf" srcId="{6CB6523B-DE12-4CB0-A63D-65FE24CBEAC0}" destId="{538C4528-5CAA-420D-8B4D-A1BB830E6AD2}" srcOrd="0" destOrd="0" presId="urn:microsoft.com/office/officeart/2005/8/layout/hierarchy4"/>
    <dgm:cxn modelId="{EB3FCD87-6F75-4134-A631-ABD7CB368C06}" type="presParOf" srcId="{6CB6523B-DE12-4CB0-A63D-65FE24CBEAC0}" destId="{1E5C3DFA-D87F-4E2A-94F0-072F8ED64FEB}" srcOrd="1" destOrd="0" presId="urn:microsoft.com/office/officeart/2005/8/layout/hierarchy4"/>
    <dgm:cxn modelId="{6788A1C0-C69C-40C8-A52D-487A3617A3C9}" type="presParOf" srcId="{F92356DD-9AF6-4E7B-9EDE-5AB23C08E276}" destId="{E4D9ECD0-23D2-4E85-A112-96DC63E4E764}" srcOrd="1" destOrd="0" presId="urn:microsoft.com/office/officeart/2005/8/layout/hierarchy4"/>
    <dgm:cxn modelId="{82B47DC5-6C70-44C3-9760-12B0D19B8D4A}" type="presParOf" srcId="{F92356DD-9AF6-4E7B-9EDE-5AB23C08E276}" destId="{4E081358-16AC-4572-A7A3-6595ED1FEC8A}" srcOrd="2" destOrd="0" presId="urn:microsoft.com/office/officeart/2005/8/layout/hierarchy4"/>
    <dgm:cxn modelId="{2CD930FF-DE79-4076-B6EA-071DDA59BC23}" type="presParOf" srcId="{4E081358-16AC-4572-A7A3-6595ED1FEC8A}" destId="{6C48478A-A9FA-4EF5-A269-0F396FBFE4EC}" srcOrd="0" destOrd="0" presId="urn:microsoft.com/office/officeart/2005/8/layout/hierarchy4"/>
    <dgm:cxn modelId="{CD163BB7-3E05-42D9-9E7A-C1BCBCFB7FBA}" type="presParOf" srcId="{4E081358-16AC-4572-A7A3-6595ED1FEC8A}" destId="{7AD9D4CE-E36B-4D6C-A112-EA222D9522B0}" srcOrd="1" destOrd="0" presId="urn:microsoft.com/office/officeart/2005/8/layout/hierarchy4"/>
    <dgm:cxn modelId="{0F5174B6-01A6-4EF5-B6D8-919A2DBA4280}" type="presParOf" srcId="{4E081358-16AC-4572-A7A3-6595ED1FEC8A}" destId="{1DECB49B-4C62-4A9A-8190-1733DD8C5DE3}" srcOrd="2" destOrd="0" presId="urn:microsoft.com/office/officeart/2005/8/layout/hierarchy4"/>
    <dgm:cxn modelId="{D8D831F3-D355-4504-A587-AE60EB5CCC2C}" type="presParOf" srcId="{1DECB49B-4C62-4A9A-8190-1733DD8C5DE3}" destId="{156FC28A-4807-4D48-96BF-393D26952A7B}" srcOrd="0" destOrd="0" presId="urn:microsoft.com/office/officeart/2005/8/layout/hierarchy4"/>
    <dgm:cxn modelId="{38DCF298-E983-4E5D-9994-24078E12669F}" type="presParOf" srcId="{156FC28A-4807-4D48-96BF-393D26952A7B}" destId="{30157311-E4BC-4593-874C-0E97D99E9338}" srcOrd="0" destOrd="0" presId="urn:microsoft.com/office/officeart/2005/8/layout/hierarchy4"/>
    <dgm:cxn modelId="{51E61CC6-B277-4AEF-9841-9CC291701710}" type="presParOf" srcId="{156FC28A-4807-4D48-96BF-393D26952A7B}" destId="{1E96EC52-77A7-4CCB-B0BB-24D562F67DC2}" srcOrd="1" destOrd="0" presId="urn:microsoft.com/office/officeart/2005/8/layout/hierarchy4"/>
    <dgm:cxn modelId="{B6022AEF-36D7-4C7D-BACC-9C6544285F4D}" type="presParOf" srcId="{1DECB49B-4C62-4A9A-8190-1733DD8C5DE3}" destId="{09607682-0C8A-4E85-B4EB-7A14E6BD9117}" srcOrd="1" destOrd="0" presId="urn:microsoft.com/office/officeart/2005/8/layout/hierarchy4"/>
    <dgm:cxn modelId="{AB27C06D-4503-4784-9EDC-900DE8F144E3}" type="presParOf" srcId="{1DECB49B-4C62-4A9A-8190-1733DD8C5DE3}" destId="{53545525-52CF-4872-A624-39D77662FBA8}" srcOrd="2" destOrd="0" presId="urn:microsoft.com/office/officeart/2005/8/layout/hierarchy4"/>
    <dgm:cxn modelId="{D872D302-402E-4A21-94F5-FCFA7C112FA3}" type="presParOf" srcId="{53545525-52CF-4872-A624-39D77662FBA8}" destId="{DF0C88B7-A768-44D2-AB14-7C620F131132}" srcOrd="0" destOrd="0" presId="urn:microsoft.com/office/officeart/2005/8/layout/hierarchy4"/>
    <dgm:cxn modelId="{2B901751-0103-44B6-A071-174F7AC17DF2}" type="presParOf" srcId="{53545525-52CF-4872-A624-39D77662FBA8}" destId="{F4327F79-D39D-4DA8-9597-ADD184AA0E57}" srcOrd="1" destOrd="0" presId="urn:microsoft.com/office/officeart/2005/8/layout/hierarchy4"/>
    <dgm:cxn modelId="{27DE636F-D0B0-4C98-9FF1-690891F0BAE6}" type="presParOf" srcId="{1DECB49B-4C62-4A9A-8190-1733DD8C5DE3}" destId="{B22BE26E-AB11-4067-9BA6-D7A9754A4FCE}" srcOrd="3" destOrd="0" presId="urn:microsoft.com/office/officeart/2005/8/layout/hierarchy4"/>
    <dgm:cxn modelId="{D9295CF0-78ED-4653-BC8C-9CD181F9884B}" type="presParOf" srcId="{1DECB49B-4C62-4A9A-8190-1733DD8C5DE3}" destId="{CD34C79F-0700-4469-A128-E5F2FC13FF6E}" srcOrd="4" destOrd="0" presId="urn:microsoft.com/office/officeart/2005/8/layout/hierarchy4"/>
    <dgm:cxn modelId="{EBA00C09-9029-47AC-AC4D-2F6F929CEC40}" type="presParOf" srcId="{CD34C79F-0700-4469-A128-E5F2FC13FF6E}" destId="{D170D1C7-093A-4170-97F2-113150B348AB}" srcOrd="0" destOrd="0" presId="urn:microsoft.com/office/officeart/2005/8/layout/hierarchy4"/>
    <dgm:cxn modelId="{DD726CCC-F047-4CC7-BDB5-1AE2C4E98B3E}" type="presParOf" srcId="{CD34C79F-0700-4469-A128-E5F2FC13FF6E}" destId="{D44FBE64-E392-4358-AA4B-E8CE4D2F6602}" srcOrd="1" destOrd="0" presId="urn:microsoft.com/office/officeart/2005/8/layout/hierarchy4"/>
    <dgm:cxn modelId="{5211380A-C1BA-4806-806F-3A7825539981}" type="presParOf" srcId="{1DECB49B-4C62-4A9A-8190-1733DD8C5DE3}" destId="{F4459936-B299-4606-9E2C-5AF906296362}" srcOrd="5" destOrd="0" presId="urn:microsoft.com/office/officeart/2005/8/layout/hierarchy4"/>
    <dgm:cxn modelId="{335D3937-551A-4B54-A86B-DBABB47C25F5}" type="presParOf" srcId="{1DECB49B-4C62-4A9A-8190-1733DD8C5DE3}" destId="{866B71E5-DFF5-449C-8D48-2B2BD74CA57C}" srcOrd="6" destOrd="0" presId="urn:microsoft.com/office/officeart/2005/8/layout/hierarchy4"/>
    <dgm:cxn modelId="{FEB57B2A-99CE-4EE2-9F9D-04ED0867F253}" type="presParOf" srcId="{866B71E5-DFF5-449C-8D48-2B2BD74CA57C}" destId="{9209A55B-ABCD-43B6-B6D3-A6BD38B8B3CE}" srcOrd="0" destOrd="0" presId="urn:microsoft.com/office/officeart/2005/8/layout/hierarchy4"/>
    <dgm:cxn modelId="{2ED3219F-F85B-4CC3-BA73-8F816558E57F}" type="presParOf" srcId="{866B71E5-DFF5-449C-8D48-2B2BD74CA57C}" destId="{B8A5AB3F-8B5E-4242-84A3-9AF99F824CD6}" srcOrd="1" destOrd="0" presId="urn:microsoft.com/office/officeart/2005/8/layout/hierarchy4"/>
    <dgm:cxn modelId="{09F978DE-C34C-4E22-9BA4-B5B4436B2410}" type="presParOf" srcId="{1DECB49B-4C62-4A9A-8190-1733DD8C5DE3}" destId="{63155681-6A47-4442-B43A-536BD01802E1}" srcOrd="7" destOrd="0" presId="urn:microsoft.com/office/officeart/2005/8/layout/hierarchy4"/>
    <dgm:cxn modelId="{B0E2C997-FEDF-4944-B454-57499CE101F6}" type="presParOf" srcId="{1DECB49B-4C62-4A9A-8190-1733DD8C5DE3}" destId="{52E38296-46D6-4A6A-A2B8-4A7844F2A86A}" srcOrd="8" destOrd="0" presId="urn:microsoft.com/office/officeart/2005/8/layout/hierarchy4"/>
    <dgm:cxn modelId="{23A601B4-F278-45C7-A409-1C0CDCE14E34}" type="presParOf" srcId="{52E38296-46D6-4A6A-A2B8-4A7844F2A86A}" destId="{CF820A1A-3AF5-4832-A0E0-327A88B84B57}" srcOrd="0" destOrd="0" presId="urn:microsoft.com/office/officeart/2005/8/layout/hierarchy4"/>
    <dgm:cxn modelId="{3744D4DE-0560-4ADF-BB2E-32E69AB14325}" type="presParOf" srcId="{52E38296-46D6-4A6A-A2B8-4A7844F2A86A}" destId="{94CF09BB-CBBA-4E2A-A81E-1E3B950006A5}" srcOrd="1" destOrd="0" presId="urn:microsoft.com/office/officeart/2005/8/layout/hierarchy4"/>
    <dgm:cxn modelId="{0BC8F924-B179-4C8F-8E66-23FB0B55AA36}" type="presParOf" srcId="{1DECB49B-4C62-4A9A-8190-1733DD8C5DE3}" destId="{EDAB6B7E-01C7-4D5C-A37C-2A60412D9314}" srcOrd="9" destOrd="0" presId="urn:microsoft.com/office/officeart/2005/8/layout/hierarchy4"/>
    <dgm:cxn modelId="{4C195888-9201-45C8-9AE5-1D67D3F0BAB5}" type="presParOf" srcId="{1DECB49B-4C62-4A9A-8190-1733DD8C5DE3}" destId="{0BBC25B1-2AEA-4C49-A314-0AA656F9B145}" srcOrd="10" destOrd="0" presId="urn:microsoft.com/office/officeart/2005/8/layout/hierarchy4"/>
    <dgm:cxn modelId="{4EDC25B8-D081-4D09-965F-B974F9D61D21}" type="presParOf" srcId="{0BBC25B1-2AEA-4C49-A314-0AA656F9B145}" destId="{8FD90085-BDF4-45C5-B532-2C8640CB5F25}" srcOrd="0" destOrd="0" presId="urn:microsoft.com/office/officeart/2005/8/layout/hierarchy4"/>
    <dgm:cxn modelId="{29CDC3C5-82A3-465E-85EB-F6A25E491A5B}" type="presParOf" srcId="{0BBC25B1-2AEA-4C49-A314-0AA656F9B145}" destId="{459DF60E-2508-429D-B5AA-A174F651B9B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01158C-31AB-4EED-8226-1573856F028D}"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es-EC"/>
        </a:p>
      </dgm:t>
    </dgm:pt>
    <dgm:pt modelId="{1083BEEF-3E5D-4681-9A26-01C67405E80E}">
      <dgm:prSet phldrT="[Texto]"/>
      <dgm:spPr/>
      <dgm:t>
        <a:bodyPr/>
        <a:lstStyle/>
        <a:p>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Picar: choclo con queso, habas y mellocos, ensaladas con verduras de la hacienda, </a:t>
          </a:r>
          <a:r>
            <a:rPr lang="es-EC" i="1" dirty="0" err="1" smtClean="0">
              <a:effectLst/>
              <a:latin typeface="Times New Roman" panose="02020603050405020304" pitchFamily="18" charset="0"/>
              <a:ea typeface="Times New Roman" panose="02020603050405020304" pitchFamily="18" charset="0"/>
              <a:cs typeface="Times New Roman" panose="02020603050405020304" pitchFamily="18" charset="0"/>
            </a:rPr>
            <a:t>a</a:t>
          </a:r>
          <a:r>
            <a:rPr lang="es-EC" b="0" i="1"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llullas</a:t>
          </a:r>
          <a:r>
            <a:rPr lang="es-EC" b="0" i="1"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r>
            <a:rPr lang="es-EC" b="0" dirty="0" smtClean="0">
              <a:effectLst/>
              <a:latin typeface="Times New Roman" panose="02020603050405020304" pitchFamily="18" charset="0"/>
              <a:ea typeface="Lucida Sans Unicode" panose="020B0602030504020204" pitchFamily="34" charset="0"/>
              <a:cs typeface="Times New Roman" panose="02020603050405020304" pitchFamily="18" charset="0"/>
            </a:rPr>
            <a:t>con queso de hoja </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empanadas de morocho</a:t>
          </a:r>
          <a:endParaRPr lang="es-EC" dirty="0"/>
        </a:p>
      </dgm:t>
    </dgm:pt>
    <dgm:pt modelId="{7DA90E1F-87EA-4FE1-BC6F-49D0FF3A24A5}" type="parTrans" cxnId="{2DAB50F3-54C3-45DD-9D3B-27C6E714B95B}">
      <dgm:prSet/>
      <dgm:spPr/>
      <dgm:t>
        <a:bodyPr/>
        <a:lstStyle/>
        <a:p>
          <a:endParaRPr lang="es-EC"/>
        </a:p>
      </dgm:t>
    </dgm:pt>
    <dgm:pt modelId="{E2E03098-40D0-4ABA-BBD7-52B393BD230C}" type="sibTrans" cxnId="{2DAB50F3-54C3-45DD-9D3B-27C6E714B95B}">
      <dgm:prSet/>
      <dgm:spPr/>
      <dgm:t>
        <a:bodyPr/>
        <a:lstStyle/>
        <a:p>
          <a:endParaRPr lang="es-EC"/>
        </a:p>
      </dgm:t>
    </dgm:pt>
    <dgm:pt modelId="{6E2A032E-21FD-48C5-AB5F-72CA4868FB62}">
      <dgm:prSet/>
      <dgm:spPr/>
      <dgm:t>
        <a:bodyPr/>
        <a:lstStyle/>
        <a:p>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Plato fuerte: locro de papas, seco de gallina, seco de chivo, churrasco, caldo de gallina</a:t>
          </a:r>
          <a:r>
            <a:rPr lang="es-EC" b="1" i="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b="0" i="1"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chugchucaras</a:t>
          </a:r>
          <a:r>
            <a:rPr lang="es-EC" b="0" i="1"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r>
            <a:rPr lang="es-EC" b="0"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endPar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01A76AAE-2D50-4A36-AF12-43CE5B4E33A8}" type="parTrans" cxnId="{8B776175-CF3F-43F5-A747-3ABBF978E8FD}">
      <dgm:prSet/>
      <dgm:spPr/>
      <dgm:t>
        <a:bodyPr/>
        <a:lstStyle/>
        <a:p>
          <a:endParaRPr lang="es-EC"/>
        </a:p>
      </dgm:t>
    </dgm:pt>
    <dgm:pt modelId="{A4F8A1FC-0965-4E40-975C-CF7D705B7E5B}" type="sibTrans" cxnId="{8B776175-CF3F-43F5-A747-3ABBF978E8FD}">
      <dgm:prSet/>
      <dgm:spPr/>
      <dgm:t>
        <a:bodyPr/>
        <a:lstStyle/>
        <a:p>
          <a:endParaRPr lang="es-EC"/>
        </a:p>
      </dgm:t>
    </dgm:pt>
    <dgm:pt modelId="{C29FBD91-3C77-40DB-BD14-2BB2F614A378}">
      <dgm:prSet/>
      <dgm:spPr/>
      <dgm:t>
        <a:bodyPr/>
        <a:lstStyle/>
        <a:p>
          <a:r>
            <a:rPr lang="es-EC" b="0" dirty="0" smtClean="0">
              <a:effectLst/>
              <a:latin typeface="Times New Roman" panose="02020603050405020304" pitchFamily="18" charset="0"/>
              <a:ea typeface="Lucida Sans Unicode" panose="020B0602030504020204" pitchFamily="34" charset="0"/>
              <a:cs typeface="Times New Roman" panose="02020603050405020304" pitchFamily="18" charset="0"/>
            </a:rPr>
            <a:t>Bebidas: Ch</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icha de jora</a:t>
          </a:r>
          <a:r>
            <a:rPr lang="es-EC" b="1" dirty="0" smtClean="0">
              <a:effectLst/>
              <a:latin typeface="Times New Roman" panose="02020603050405020304" pitchFamily="18" charset="0"/>
              <a:ea typeface="Lucida Sans Unicode" panose="020B0602030504020204" pitchFamily="34" charset="0"/>
              <a:cs typeface="Times New Roman" panose="02020603050405020304" pitchFamily="18" charset="0"/>
            </a:rPr>
            <a:t> y </a:t>
          </a:r>
          <a:r>
            <a:rPr lang="es-EC" b="0" i="1"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chaguarmishqui</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y jugos de frutas como mora, naranjilla, frutilla, etc. </a:t>
          </a:r>
        </a:p>
      </dgm:t>
    </dgm:pt>
    <dgm:pt modelId="{0849806C-E0B4-4A7F-B8F3-4EB9A1608C10}" type="parTrans" cxnId="{5AFDCAD6-59B5-43A2-8E7F-A7527097577B}">
      <dgm:prSet/>
      <dgm:spPr/>
      <dgm:t>
        <a:bodyPr/>
        <a:lstStyle/>
        <a:p>
          <a:endParaRPr lang="es-EC"/>
        </a:p>
      </dgm:t>
    </dgm:pt>
    <dgm:pt modelId="{DCF62238-7374-4016-8604-7CC054CFA9B6}" type="sibTrans" cxnId="{5AFDCAD6-59B5-43A2-8E7F-A7527097577B}">
      <dgm:prSet/>
      <dgm:spPr/>
      <dgm:t>
        <a:bodyPr/>
        <a:lstStyle/>
        <a:p>
          <a:endParaRPr lang="es-EC"/>
        </a:p>
      </dgm:t>
    </dgm:pt>
    <dgm:pt modelId="{F18F0173-2210-42C7-B2F6-8CF372F2BBC7}">
      <dgm:prSet/>
      <dgm:spPr/>
      <dgm:t>
        <a:bodyPr/>
        <a:lstStyle/>
        <a:p>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Postres: </a:t>
          </a:r>
          <a:r>
            <a:rPr lang="es-EC" b="0" dirty="0" smtClean="0">
              <a:effectLst/>
              <a:latin typeface="Times New Roman" panose="02020603050405020304" pitchFamily="18" charset="0"/>
              <a:ea typeface="Lucida Sans Unicode" panose="020B0602030504020204" pitchFamily="34" charset="0"/>
              <a:cs typeface="Times New Roman" panose="02020603050405020304" pitchFamily="18" charset="0"/>
            </a:rPr>
            <a:t>fruta fresca, higos con queso y helados de Salcedo.</a:t>
          </a:r>
          <a:endPar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5BE82E6E-C28C-49AC-9E03-808260F3DD25}" type="parTrans" cxnId="{E1B92F9F-4976-4D5A-9954-E26F08B88584}">
      <dgm:prSet/>
      <dgm:spPr/>
      <dgm:t>
        <a:bodyPr/>
        <a:lstStyle/>
        <a:p>
          <a:endParaRPr lang="es-EC"/>
        </a:p>
      </dgm:t>
    </dgm:pt>
    <dgm:pt modelId="{E74F4760-818C-4343-A3FC-84AA9BB03A2B}" type="sibTrans" cxnId="{E1B92F9F-4976-4D5A-9954-E26F08B88584}">
      <dgm:prSet/>
      <dgm:spPr/>
      <dgm:t>
        <a:bodyPr/>
        <a:lstStyle/>
        <a:p>
          <a:endParaRPr lang="es-EC"/>
        </a:p>
      </dgm:t>
    </dgm:pt>
    <dgm:pt modelId="{DC4738B6-76CA-4495-B73A-46AC6022A62F}" type="pres">
      <dgm:prSet presAssocID="{1001158C-31AB-4EED-8226-1573856F028D}" presName="linear" presStyleCnt="0">
        <dgm:presLayoutVars>
          <dgm:dir/>
          <dgm:resizeHandles val="exact"/>
        </dgm:presLayoutVars>
      </dgm:prSet>
      <dgm:spPr/>
      <dgm:t>
        <a:bodyPr/>
        <a:lstStyle/>
        <a:p>
          <a:endParaRPr lang="es-EC"/>
        </a:p>
      </dgm:t>
    </dgm:pt>
    <dgm:pt modelId="{D2FF0E26-8616-405B-A825-3CFCB767D0A2}" type="pres">
      <dgm:prSet presAssocID="{1083BEEF-3E5D-4681-9A26-01C67405E80E}" presName="comp" presStyleCnt="0"/>
      <dgm:spPr/>
    </dgm:pt>
    <dgm:pt modelId="{767BD251-CA7F-45CD-8892-1F885EDD4E40}" type="pres">
      <dgm:prSet presAssocID="{1083BEEF-3E5D-4681-9A26-01C67405E80E}" presName="box" presStyleLbl="node1" presStyleIdx="0" presStyleCnt="4" custLinFactNeighborX="-2600" custLinFactNeighborY="-3539"/>
      <dgm:spPr/>
      <dgm:t>
        <a:bodyPr/>
        <a:lstStyle/>
        <a:p>
          <a:endParaRPr lang="es-EC"/>
        </a:p>
      </dgm:t>
    </dgm:pt>
    <dgm:pt modelId="{5600B527-9637-47A4-8BDE-065B3D2A6879}" type="pres">
      <dgm:prSet presAssocID="{1083BEEF-3E5D-4681-9A26-01C67405E80E}" presName="img" presStyleLbl="fgImgPlace1" presStyleIdx="0" presStyleCnt="4"/>
      <dgm:spPr>
        <a:blipFill rotWithShape="1">
          <a:blip xmlns:r="http://schemas.openxmlformats.org/officeDocument/2006/relationships" r:embed="rId1"/>
          <a:stretch>
            <a:fillRect/>
          </a:stretch>
        </a:blipFill>
      </dgm:spPr>
      <dgm:t>
        <a:bodyPr/>
        <a:lstStyle/>
        <a:p>
          <a:endParaRPr lang="es-ES"/>
        </a:p>
      </dgm:t>
    </dgm:pt>
    <dgm:pt modelId="{E5595110-6EA1-4B0D-9733-FA0E16A5358F}" type="pres">
      <dgm:prSet presAssocID="{1083BEEF-3E5D-4681-9A26-01C67405E80E}" presName="text" presStyleLbl="node1" presStyleIdx="0" presStyleCnt="4">
        <dgm:presLayoutVars>
          <dgm:bulletEnabled val="1"/>
        </dgm:presLayoutVars>
      </dgm:prSet>
      <dgm:spPr/>
      <dgm:t>
        <a:bodyPr/>
        <a:lstStyle/>
        <a:p>
          <a:endParaRPr lang="es-EC"/>
        </a:p>
      </dgm:t>
    </dgm:pt>
    <dgm:pt modelId="{9C70C387-4F66-47ED-B9C7-759738224AF9}" type="pres">
      <dgm:prSet presAssocID="{E2E03098-40D0-4ABA-BBD7-52B393BD230C}" presName="spacer" presStyleCnt="0"/>
      <dgm:spPr/>
    </dgm:pt>
    <dgm:pt modelId="{F611AD89-4382-4540-B322-163EE927662A}" type="pres">
      <dgm:prSet presAssocID="{6E2A032E-21FD-48C5-AB5F-72CA4868FB62}" presName="comp" presStyleCnt="0"/>
      <dgm:spPr/>
    </dgm:pt>
    <dgm:pt modelId="{282958AF-8B56-4798-B140-81813CE2628D}" type="pres">
      <dgm:prSet presAssocID="{6E2A032E-21FD-48C5-AB5F-72CA4868FB62}" presName="box" presStyleLbl="node1" presStyleIdx="1" presStyleCnt="4"/>
      <dgm:spPr/>
      <dgm:t>
        <a:bodyPr/>
        <a:lstStyle/>
        <a:p>
          <a:endParaRPr lang="es-EC"/>
        </a:p>
      </dgm:t>
    </dgm:pt>
    <dgm:pt modelId="{79BF7AC9-6B07-416C-ABF7-EFBE457F5656}" type="pres">
      <dgm:prSet presAssocID="{6E2A032E-21FD-48C5-AB5F-72CA4868FB62}" presName="img" presStyleLbl="fgImgPlace1" presStyleIdx="1" presStyleCnt="4"/>
      <dgm:spPr>
        <a:blipFill rotWithShape="1">
          <a:blip xmlns:r="http://schemas.openxmlformats.org/officeDocument/2006/relationships" r:embed="rId2"/>
          <a:stretch>
            <a:fillRect/>
          </a:stretch>
        </a:blipFill>
      </dgm:spPr>
      <dgm:t>
        <a:bodyPr/>
        <a:lstStyle/>
        <a:p>
          <a:endParaRPr lang="es-ES"/>
        </a:p>
      </dgm:t>
    </dgm:pt>
    <dgm:pt modelId="{AA3C321F-65BD-4254-8CDB-1BB17026F61D}" type="pres">
      <dgm:prSet presAssocID="{6E2A032E-21FD-48C5-AB5F-72CA4868FB62}" presName="text" presStyleLbl="node1" presStyleIdx="1" presStyleCnt="4">
        <dgm:presLayoutVars>
          <dgm:bulletEnabled val="1"/>
        </dgm:presLayoutVars>
      </dgm:prSet>
      <dgm:spPr/>
      <dgm:t>
        <a:bodyPr/>
        <a:lstStyle/>
        <a:p>
          <a:endParaRPr lang="es-EC"/>
        </a:p>
      </dgm:t>
    </dgm:pt>
    <dgm:pt modelId="{B34306B4-7B34-470D-BBAE-A599E34B3F28}" type="pres">
      <dgm:prSet presAssocID="{A4F8A1FC-0965-4E40-975C-CF7D705B7E5B}" presName="spacer" presStyleCnt="0"/>
      <dgm:spPr/>
    </dgm:pt>
    <dgm:pt modelId="{8CCA34F3-B430-4464-BE72-6ED5A20F14C7}" type="pres">
      <dgm:prSet presAssocID="{C29FBD91-3C77-40DB-BD14-2BB2F614A378}" presName="comp" presStyleCnt="0"/>
      <dgm:spPr/>
    </dgm:pt>
    <dgm:pt modelId="{90F834DB-09F2-408B-8B7C-12FF89BC1947}" type="pres">
      <dgm:prSet presAssocID="{C29FBD91-3C77-40DB-BD14-2BB2F614A378}" presName="box" presStyleLbl="node1" presStyleIdx="2" presStyleCnt="4"/>
      <dgm:spPr/>
      <dgm:t>
        <a:bodyPr/>
        <a:lstStyle/>
        <a:p>
          <a:endParaRPr lang="es-EC"/>
        </a:p>
      </dgm:t>
    </dgm:pt>
    <dgm:pt modelId="{26E1BEEB-86C1-4B45-BA76-26F340DB3EE9}" type="pres">
      <dgm:prSet presAssocID="{C29FBD91-3C77-40DB-BD14-2BB2F614A378}" presName="img" presStyleLbl="fgImgPlace1" presStyleIdx="2" presStyleCnt="4"/>
      <dgm:spPr>
        <a:blipFill rotWithShape="1">
          <a:blip xmlns:r="http://schemas.openxmlformats.org/officeDocument/2006/relationships" r:embed="rId3"/>
          <a:stretch>
            <a:fillRect/>
          </a:stretch>
        </a:blipFill>
      </dgm:spPr>
      <dgm:t>
        <a:bodyPr/>
        <a:lstStyle/>
        <a:p>
          <a:endParaRPr lang="es-ES"/>
        </a:p>
      </dgm:t>
    </dgm:pt>
    <dgm:pt modelId="{CB463425-2B64-4475-816B-DA89C9A7D843}" type="pres">
      <dgm:prSet presAssocID="{C29FBD91-3C77-40DB-BD14-2BB2F614A378}" presName="text" presStyleLbl="node1" presStyleIdx="2" presStyleCnt="4">
        <dgm:presLayoutVars>
          <dgm:bulletEnabled val="1"/>
        </dgm:presLayoutVars>
      </dgm:prSet>
      <dgm:spPr/>
      <dgm:t>
        <a:bodyPr/>
        <a:lstStyle/>
        <a:p>
          <a:endParaRPr lang="es-EC"/>
        </a:p>
      </dgm:t>
    </dgm:pt>
    <dgm:pt modelId="{F7BC06DF-3468-432A-9272-E00EC13A4661}" type="pres">
      <dgm:prSet presAssocID="{DCF62238-7374-4016-8604-7CC054CFA9B6}" presName="spacer" presStyleCnt="0"/>
      <dgm:spPr/>
    </dgm:pt>
    <dgm:pt modelId="{40655F5E-9D8A-4942-B2DF-E6C21101070E}" type="pres">
      <dgm:prSet presAssocID="{F18F0173-2210-42C7-B2F6-8CF372F2BBC7}" presName="comp" presStyleCnt="0"/>
      <dgm:spPr/>
    </dgm:pt>
    <dgm:pt modelId="{0C668307-E566-4C99-B333-A89382A06925}" type="pres">
      <dgm:prSet presAssocID="{F18F0173-2210-42C7-B2F6-8CF372F2BBC7}" presName="box" presStyleLbl="node1" presStyleIdx="3" presStyleCnt="4"/>
      <dgm:spPr/>
      <dgm:t>
        <a:bodyPr/>
        <a:lstStyle/>
        <a:p>
          <a:endParaRPr lang="es-EC"/>
        </a:p>
      </dgm:t>
    </dgm:pt>
    <dgm:pt modelId="{113E1281-2D98-41A6-92E8-A7D07B1DE286}" type="pres">
      <dgm:prSet presAssocID="{F18F0173-2210-42C7-B2F6-8CF372F2BBC7}" presName="img" presStyleLbl="fgImgPlace1" presStyleIdx="3" presStyleCnt="4" custScaleX="90660" custScaleY="95369" custLinFactNeighborX="1510" custLinFactNeighborY="9417"/>
      <dgm:spPr>
        <a:blipFill rotWithShape="1">
          <a:blip xmlns:r="http://schemas.openxmlformats.org/officeDocument/2006/relationships" r:embed="rId4"/>
          <a:stretch>
            <a:fillRect/>
          </a:stretch>
        </a:blipFill>
      </dgm:spPr>
      <dgm:t>
        <a:bodyPr/>
        <a:lstStyle/>
        <a:p>
          <a:endParaRPr lang="es-ES"/>
        </a:p>
      </dgm:t>
    </dgm:pt>
    <dgm:pt modelId="{F8ABDC12-C7C0-431C-815B-59E15F6A4576}" type="pres">
      <dgm:prSet presAssocID="{F18F0173-2210-42C7-B2F6-8CF372F2BBC7}" presName="text" presStyleLbl="node1" presStyleIdx="3" presStyleCnt="4">
        <dgm:presLayoutVars>
          <dgm:bulletEnabled val="1"/>
        </dgm:presLayoutVars>
      </dgm:prSet>
      <dgm:spPr/>
      <dgm:t>
        <a:bodyPr/>
        <a:lstStyle/>
        <a:p>
          <a:endParaRPr lang="es-EC"/>
        </a:p>
      </dgm:t>
    </dgm:pt>
  </dgm:ptLst>
  <dgm:cxnLst>
    <dgm:cxn modelId="{19A9B7FA-9629-40C0-9549-925DB76991F9}" type="presOf" srcId="{6E2A032E-21FD-48C5-AB5F-72CA4868FB62}" destId="{282958AF-8B56-4798-B140-81813CE2628D}" srcOrd="0" destOrd="0" presId="urn:microsoft.com/office/officeart/2005/8/layout/vList4"/>
    <dgm:cxn modelId="{C9E246AC-D2F6-4F89-9840-3A8E946F7249}" type="presOf" srcId="{C29FBD91-3C77-40DB-BD14-2BB2F614A378}" destId="{90F834DB-09F2-408B-8B7C-12FF89BC1947}" srcOrd="0" destOrd="0" presId="urn:microsoft.com/office/officeart/2005/8/layout/vList4"/>
    <dgm:cxn modelId="{A587E43F-2A3F-4F94-A01A-DD219DF43703}" type="presOf" srcId="{6E2A032E-21FD-48C5-AB5F-72CA4868FB62}" destId="{AA3C321F-65BD-4254-8CDB-1BB17026F61D}" srcOrd="1" destOrd="0" presId="urn:microsoft.com/office/officeart/2005/8/layout/vList4"/>
    <dgm:cxn modelId="{2DAB50F3-54C3-45DD-9D3B-27C6E714B95B}" srcId="{1001158C-31AB-4EED-8226-1573856F028D}" destId="{1083BEEF-3E5D-4681-9A26-01C67405E80E}" srcOrd="0" destOrd="0" parTransId="{7DA90E1F-87EA-4FE1-BC6F-49D0FF3A24A5}" sibTransId="{E2E03098-40D0-4ABA-BBD7-52B393BD230C}"/>
    <dgm:cxn modelId="{450C6016-5DDB-4D2F-B12E-C7AA81FD9060}" type="presOf" srcId="{F18F0173-2210-42C7-B2F6-8CF372F2BBC7}" destId="{0C668307-E566-4C99-B333-A89382A06925}" srcOrd="0" destOrd="0" presId="urn:microsoft.com/office/officeart/2005/8/layout/vList4"/>
    <dgm:cxn modelId="{5AFDCAD6-59B5-43A2-8E7F-A7527097577B}" srcId="{1001158C-31AB-4EED-8226-1573856F028D}" destId="{C29FBD91-3C77-40DB-BD14-2BB2F614A378}" srcOrd="2" destOrd="0" parTransId="{0849806C-E0B4-4A7F-B8F3-4EB9A1608C10}" sibTransId="{DCF62238-7374-4016-8604-7CC054CFA9B6}"/>
    <dgm:cxn modelId="{FDC0C4E6-B016-497A-A54C-7EC3E5272866}" type="presOf" srcId="{C29FBD91-3C77-40DB-BD14-2BB2F614A378}" destId="{CB463425-2B64-4475-816B-DA89C9A7D843}" srcOrd="1" destOrd="0" presId="urn:microsoft.com/office/officeart/2005/8/layout/vList4"/>
    <dgm:cxn modelId="{9D364542-675A-44B0-9B18-5340B2CAFD60}" type="presOf" srcId="{1083BEEF-3E5D-4681-9A26-01C67405E80E}" destId="{767BD251-CA7F-45CD-8892-1F885EDD4E40}" srcOrd="0" destOrd="0" presId="urn:microsoft.com/office/officeart/2005/8/layout/vList4"/>
    <dgm:cxn modelId="{C0B92F61-B7DA-4B23-923A-13DF0C6D6C6D}" type="presOf" srcId="{F18F0173-2210-42C7-B2F6-8CF372F2BBC7}" destId="{F8ABDC12-C7C0-431C-815B-59E15F6A4576}" srcOrd="1" destOrd="0" presId="urn:microsoft.com/office/officeart/2005/8/layout/vList4"/>
    <dgm:cxn modelId="{8B776175-CF3F-43F5-A747-3ABBF978E8FD}" srcId="{1001158C-31AB-4EED-8226-1573856F028D}" destId="{6E2A032E-21FD-48C5-AB5F-72CA4868FB62}" srcOrd="1" destOrd="0" parTransId="{01A76AAE-2D50-4A36-AF12-43CE5B4E33A8}" sibTransId="{A4F8A1FC-0965-4E40-975C-CF7D705B7E5B}"/>
    <dgm:cxn modelId="{EDC854AB-4AEE-4932-ADED-28DEA479E4C9}" type="presOf" srcId="{1083BEEF-3E5D-4681-9A26-01C67405E80E}" destId="{E5595110-6EA1-4B0D-9733-FA0E16A5358F}" srcOrd="1" destOrd="0" presId="urn:microsoft.com/office/officeart/2005/8/layout/vList4"/>
    <dgm:cxn modelId="{81A42DE3-27AF-4789-BA33-39CB93DD5FF4}" type="presOf" srcId="{1001158C-31AB-4EED-8226-1573856F028D}" destId="{DC4738B6-76CA-4495-B73A-46AC6022A62F}" srcOrd="0" destOrd="0" presId="urn:microsoft.com/office/officeart/2005/8/layout/vList4"/>
    <dgm:cxn modelId="{E1B92F9F-4976-4D5A-9954-E26F08B88584}" srcId="{1001158C-31AB-4EED-8226-1573856F028D}" destId="{F18F0173-2210-42C7-B2F6-8CF372F2BBC7}" srcOrd="3" destOrd="0" parTransId="{5BE82E6E-C28C-49AC-9E03-808260F3DD25}" sibTransId="{E74F4760-818C-4343-A3FC-84AA9BB03A2B}"/>
    <dgm:cxn modelId="{F7762C19-6B14-46B3-A314-85BF003891D2}" type="presParOf" srcId="{DC4738B6-76CA-4495-B73A-46AC6022A62F}" destId="{D2FF0E26-8616-405B-A825-3CFCB767D0A2}" srcOrd="0" destOrd="0" presId="urn:microsoft.com/office/officeart/2005/8/layout/vList4"/>
    <dgm:cxn modelId="{03652263-8767-4DBF-BA9F-B54DB24E08E6}" type="presParOf" srcId="{D2FF0E26-8616-405B-A825-3CFCB767D0A2}" destId="{767BD251-CA7F-45CD-8892-1F885EDD4E40}" srcOrd="0" destOrd="0" presId="urn:microsoft.com/office/officeart/2005/8/layout/vList4"/>
    <dgm:cxn modelId="{7748BBB8-2EFA-4B02-8FD4-F1F2F0BAB475}" type="presParOf" srcId="{D2FF0E26-8616-405B-A825-3CFCB767D0A2}" destId="{5600B527-9637-47A4-8BDE-065B3D2A6879}" srcOrd="1" destOrd="0" presId="urn:microsoft.com/office/officeart/2005/8/layout/vList4"/>
    <dgm:cxn modelId="{8BF0AE3B-86D3-4425-BD65-6098F93350B8}" type="presParOf" srcId="{D2FF0E26-8616-405B-A825-3CFCB767D0A2}" destId="{E5595110-6EA1-4B0D-9733-FA0E16A5358F}" srcOrd="2" destOrd="0" presId="urn:microsoft.com/office/officeart/2005/8/layout/vList4"/>
    <dgm:cxn modelId="{E6990D79-8422-4E3E-86E5-C49B9B934054}" type="presParOf" srcId="{DC4738B6-76CA-4495-B73A-46AC6022A62F}" destId="{9C70C387-4F66-47ED-B9C7-759738224AF9}" srcOrd="1" destOrd="0" presId="urn:microsoft.com/office/officeart/2005/8/layout/vList4"/>
    <dgm:cxn modelId="{A96D4320-411F-4187-B656-6669E1135755}" type="presParOf" srcId="{DC4738B6-76CA-4495-B73A-46AC6022A62F}" destId="{F611AD89-4382-4540-B322-163EE927662A}" srcOrd="2" destOrd="0" presId="urn:microsoft.com/office/officeart/2005/8/layout/vList4"/>
    <dgm:cxn modelId="{786D8E73-17CE-4D96-9B8F-439DE3DDABDA}" type="presParOf" srcId="{F611AD89-4382-4540-B322-163EE927662A}" destId="{282958AF-8B56-4798-B140-81813CE2628D}" srcOrd="0" destOrd="0" presId="urn:microsoft.com/office/officeart/2005/8/layout/vList4"/>
    <dgm:cxn modelId="{25542025-93B6-46A7-918E-4C389CE26967}" type="presParOf" srcId="{F611AD89-4382-4540-B322-163EE927662A}" destId="{79BF7AC9-6B07-416C-ABF7-EFBE457F5656}" srcOrd="1" destOrd="0" presId="urn:microsoft.com/office/officeart/2005/8/layout/vList4"/>
    <dgm:cxn modelId="{42C2BA42-95A3-442C-AEF7-D5151F5E3667}" type="presParOf" srcId="{F611AD89-4382-4540-B322-163EE927662A}" destId="{AA3C321F-65BD-4254-8CDB-1BB17026F61D}" srcOrd="2" destOrd="0" presId="urn:microsoft.com/office/officeart/2005/8/layout/vList4"/>
    <dgm:cxn modelId="{0C9DCDC4-FC2C-4A61-9411-C2F0CF0286B8}" type="presParOf" srcId="{DC4738B6-76CA-4495-B73A-46AC6022A62F}" destId="{B34306B4-7B34-470D-BBAE-A599E34B3F28}" srcOrd="3" destOrd="0" presId="urn:microsoft.com/office/officeart/2005/8/layout/vList4"/>
    <dgm:cxn modelId="{AE11C890-9210-48F1-AA4F-765E78D1A089}" type="presParOf" srcId="{DC4738B6-76CA-4495-B73A-46AC6022A62F}" destId="{8CCA34F3-B430-4464-BE72-6ED5A20F14C7}" srcOrd="4" destOrd="0" presId="urn:microsoft.com/office/officeart/2005/8/layout/vList4"/>
    <dgm:cxn modelId="{C4F5FEBC-41BC-4C46-9487-0449C01D2AE2}" type="presParOf" srcId="{8CCA34F3-B430-4464-BE72-6ED5A20F14C7}" destId="{90F834DB-09F2-408B-8B7C-12FF89BC1947}" srcOrd="0" destOrd="0" presId="urn:microsoft.com/office/officeart/2005/8/layout/vList4"/>
    <dgm:cxn modelId="{7D26C657-84C9-4EED-A04A-21DBA619B4EA}" type="presParOf" srcId="{8CCA34F3-B430-4464-BE72-6ED5A20F14C7}" destId="{26E1BEEB-86C1-4B45-BA76-26F340DB3EE9}" srcOrd="1" destOrd="0" presId="urn:microsoft.com/office/officeart/2005/8/layout/vList4"/>
    <dgm:cxn modelId="{AB3B2A02-32B7-4001-A95C-0CCAEA3D993E}" type="presParOf" srcId="{8CCA34F3-B430-4464-BE72-6ED5A20F14C7}" destId="{CB463425-2B64-4475-816B-DA89C9A7D843}" srcOrd="2" destOrd="0" presId="urn:microsoft.com/office/officeart/2005/8/layout/vList4"/>
    <dgm:cxn modelId="{53F69101-BDDF-4060-89B7-1CFC74E0B6B5}" type="presParOf" srcId="{DC4738B6-76CA-4495-B73A-46AC6022A62F}" destId="{F7BC06DF-3468-432A-9272-E00EC13A4661}" srcOrd="5" destOrd="0" presId="urn:microsoft.com/office/officeart/2005/8/layout/vList4"/>
    <dgm:cxn modelId="{AAB47DDF-B7D8-429D-99E7-E555A8724B80}" type="presParOf" srcId="{DC4738B6-76CA-4495-B73A-46AC6022A62F}" destId="{40655F5E-9D8A-4942-B2DF-E6C21101070E}" srcOrd="6" destOrd="0" presId="urn:microsoft.com/office/officeart/2005/8/layout/vList4"/>
    <dgm:cxn modelId="{580119C5-4D4F-490E-B05D-B910191A5B1B}" type="presParOf" srcId="{40655F5E-9D8A-4942-B2DF-E6C21101070E}" destId="{0C668307-E566-4C99-B333-A89382A06925}" srcOrd="0" destOrd="0" presId="urn:microsoft.com/office/officeart/2005/8/layout/vList4"/>
    <dgm:cxn modelId="{7918A37D-3A18-4821-A3AC-036CBDA8245C}" type="presParOf" srcId="{40655F5E-9D8A-4942-B2DF-E6C21101070E}" destId="{113E1281-2D98-41A6-92E8-A7D07B1DE286}" srcOrd="1" destOrd="0" presId="urn:microsoft.com/office/officeart/2005/8/layout/vList4"/>
    <dgm:cxn modelId="{AE5FD7EF-CA0F-43B9-9667-795372C783F6}" type="presParOf" srcId="{40655F5E-9D8A-4942-B2DF-E6C21101070E}" destId="{F8ABDC12-C7C0-431C-815B-59E15F6A457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06C582-F4A1-4238-962F-D393BEAFF477}" type="doc">
      <dgm:prSet loTypeId="urn:microsoft.com/office/officeart/2008/layout/AlternatingPictureBlocks" loCatId="list" qsTypeId="urn:microsoft.com/office/officeart/2005/8/quickstyle/simple1" qsCatId="simple" csTypeId="urn:microsoft.com/office/officeart/2005/8/colors/colorful2" csCatId="colorful" phldr="1"/>
      <dgm:spPr/>
    </dgm:pt>
    <dgm:pt modelId="{A70739FD-0672-434A-A149-F394D5AC702E}">
      <dgm:prSet phldrT="[Texto]" custT="1"/>
      <dgm:spPr/>
      <dgm:t>
        <a:bodyPr/>
        <a:lstStyle/>
        <a:p>
          <a:pPr algn="l"/>
          <a:r>
            <a:rPr lang="es-EC" sz="1600" b="1"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Mi granja:</a:t>
          </a:r>
          <a:r>
            <a:rPr lang="es-EC" sz="1600"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Guía- contacto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con los animales, podrán alimentarlos y conocer sobre ellos. Estará incluido en el valor del hospedaje o del servicio del restaurante. </a:t>
          </a:r>
          <a:endParaRPr lang="es-EC" sz="1600" dirty="0"/>
        </a:p>
      </dgm:t>
    </dgm:pt>
    <dgm:pt modelId="{89EAC3D9-1334-4333-B014-BD0F7BB33A5C}" type="parTrans" cxnId="{E8B3393E-A9D2-475E-A906-95F3A689B168}">
      <dgm:prSet/>
      <dgm:spPr/>
      <dgm:t>
        <a:bodyPr/>
        <a:lstStyle/>
        <a:p>
          <a:pPr algn="l"/>
          <a:endParaRPr lang="es-EC" sz="3200"/>
        </a:p>
      </dgm:t>
    </dgm:pt>
    <dgm:pt modelId="{D03B9388-1243-4BCB-B481-867A2A71D83F}" type="sibTrans" cxnId="{E8B3393E-A9D2-475E-A906-95F3A689B168}">
      <dgm:prSet/>
      <dgm:spPr/>
      <dgm:t>
        <a:bodyPr/>
        <a:lstStyle/>
        <a:p>
          <a:pPr algn="l"/>
          <a:endParaRPr lang="es-EC" sz="3200"/>
        </a:p>
      </dgm:t>
    </dgm:pt>
    <dgm:pt modelId="{042F3D38-DF79-402B-BD94-40A5EAC98C7D}">
      <dgm:prSet custT="1"/>
      <dgm:spPr/>
      <dgm:t>
        <a:bodyPr/>
        <a:lstStyle/>
        <a:p>
          <a:pPr algn="l"/>
          <a:r>
            <a:rPr lang="es-EC" sz="1400" b="1"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El Ordeño: </a:t>
          </a:r>
          <a:r>
            <a:rPr lang="es-EC"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Con dos horarios fijos en la madrugada y en la tarde se realizará el ordeño, en el cual se explicará todo el proceso y reseñas históricas. Se finalizará con una taza de chocolate con pan y nata. </a:t>
          </a:r>
          <a:endParaRPr lang="en-US" sz="1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35CDC636-57E0-46DD-AB03-0983425FAF19}" type="parTrans" cxnId="{D6BBCB2A-B588-4FE8-9802-A9DAB7EBAEA0}">
      <dgm:prSet/>
      <dgm:spPr/>
      <dgm:t>
        <a:bodyPr/>
        <a:lstStyle/>
        <a:p>
          <a:pPr algn="l"/>
          <a:endParaRPr lang="es-EC" sz="3200"/>
        </a:p>
      </dgm:t>
    </dgm:pt>
    <dgm:pt modelId="{89B7CAE2-8599-4FC5-8FC6-8710B604C22C}" type="sibTrans" cxnId="{D6BBCB2A-B588-4FE8-9802-A9DAB7EBAEA0}">
      <dgm:prSet/>
      <dgm:spPr/>
      <dgm:t>
        <a:bodyPr/>
        <a:lstStyle/>
        <a:p>
          <a:pPr algn="l"/>
          <a:endParaRPr lang="es-EC" sz="3200"/>
        </a:p>
      </dgm:t>
    </dgm:pt>
    <dgm:pt modelId="{E8DA36C8-2190-450D-BEE2-5A5879A8E038}">
      <dgm:prSet custT="1"/>
      <dgm:spPr/>
      <dgm:t>
        <a:bodyPr/>
        <a:lstStyle/>
        <a:p>
          <a:pPr algn="l"/>
          <a:r>
            <a:rPr lang="es-EC" sz="1800" b="1"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Cabalgatas: </a:t>
          </a:r>
          <a:r>
            <a:rPr lang="es-EC"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Con reservación previa se realizara cabalgatas guiadas por los senderos de la hacienda y alrededores</a:t>
          </a:r>
          <a:r>
            <a:rPr lang="es-EC"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165A86AC-E3AA-4947-A57F-AC3FBBC8BB41}" type="parTrans" cxnId="{140BF5D7-880E-4C5F-9868-2C34BCB92EB0}">
      <dgm:prSet/>
      <dgm:spPr/>
      <dgm:t>
        <a:bodyPr/>
        <a:lstStyle/>
        <a:p>
          <a:pPr algn="l"/>
          <a:endParaRPr lang="es-EC" sz="3200"/>
        </a:p>
      </dgm:t>
    </dgm:pt>
    <dgm:pt modelId="{36C563B8-8BC2-4061-A21B-E70FAAC03E17}" type="sibTrans" cxnId="{140BF5D7-880E-4C5F-9868-2C34BCB92EB0}">
      <dgm:prSet/>
      <dgm:spPr/>
      <dgm:t>
        <a:bodyPr/>
        <a:lstStyle/>
        <a:p>
          <a:pPr algn="l"/>
          <a:endParaRPr lang="es-EC" sz="3200"/>
        </a:p>
      </dgm:t>
    </dgm:pt>
    <dgm:pt modelId="{16841468-CB75-4552-8DF5-A9F9622A60E0}">
      <dgm:prSet custT="1"/>
      <dgm:spPr/>
      <dgm:t>
        <a:bodyPr/>
        <a:lstStyle/>
        <a:p>
          <a:pPr algn="l"/>
          <a:r>
            <a:rPr lang="es-EC" sz="1800" b="1" u="sng"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Recolección de alimentos</a:t>
          </a:r>
          <a:r>
            <a:rPr lang="es-EC"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 En horarios y fechas determinadas se realizará la recolección de miel de abeja y de huevos de gallina. </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579C2C51-C695-403D-B22A-7AD57E10EC47}" type="sibTrans" cxnId="{62629119-7557-43C7-A0F5-4E10F3615A22}">
      <dgm:prSet/>
      <dgm:spPr/>
      <dgm:t>
        <a:bodyPr/>
        <a:lstStyle/>
        <a:p>
          <a:pPr algn="l"/>
          <a:endParaRPr lang="es-EC" sz="3200"/>
        </a:p>
      </dgm:t>
    </dgm:pt>
    <dgm:pt modelId="{6FA3D4C8-A99A-45DD-A6F8-7A40F6AA84B7}" type="parTrans" cxnId="{62629119-7557-43C7-A0F5-4E10F3615A22}">
      <dgm:prSet/>
      <dgm:spPr/>
      <dgm:t>
        <a:bodyPr/>
        <a:lstStyle/>
        <a:p>
          <a:pPr algn="l"/>
          <a:endParaRPr lang="es-EC" sz="3200"/>
        </a:p>
      </dgm:t>
    </dgm:pt>
    <dgm:pt modelId="{DFD7CABB-FB7E-4FF3-9231-C400F77E7488}" type="pres">
      <dgm:prSet presAssocID="{3C06C582-F4A1-4238-962F-D393BEAFF477}" presName="linearFlow" presStyleCnt="0">
        <dgm:presLayoutVars>
          <dgm:dir/>
          <dgm:resizeHandles val="exact"/>
        </dgm:presLayoutVars>
      </dgm:prSet>
      <dgm:spPr/>
    </dgm:pt>
    <dgm:pt modelId="{240D5F66-4138-4CC0-95DF-7DCB6C0A3A62}" type="pres">
      <dgm:prSet presAssocID="{A70739FD-0672-434A-A149-F394D5AC702E}" presName="comp" presStyleCnt="0"/>
      <dgm:spPr/>
    </dgm:pt>
    <dgm:pt modelId="{693B8383-0E9F-4DA8-941A-5F4DF7AAE576}" type="pres">
      <dgm:prSet presAssocID="{A70739FD-0672-434A-A149-F394D5AC702E}" presName="rect2" presStyleLbl="node1" presStyleIdx="0" presStyleCnt="4" custLinFactNeighborX="21775" custLinFactNeighborY="2368">
        <dgm:presLayoutVars>
          <dgm:bulletEnabled val="1"/>
        </dgm:presLayoutVars>
      </dgm:prSet>
      <dgm:spPr/>
      <dgm:t>
        <a:bodyPr/>
        <a:lstStyle/>
        <a:p>
          <a:endParaRPr lang="es-EC"/>
        </a:p>
      </dgm:t>
    </dgm:pt>
    <dgm:pt modelId="{6EBC5507-0866-4251-AA6B-A1098A94874D}" type="pres">
      <dgm:prSet presAssocID="{A70739FD-0672-434A-A149-F394D5AC702E}" presName="rect1" presStyleLbl="lnNode1" presStyleIdx="0" presStyleCnt="4" custLinFactNeighborX="48629" custLinFactNeighborY="2368"/>
      <dgm:spPr>
        <a:blipFill rotWithShape="1">
          <a:blip xmlns:r="http://schemas.openxmlformats.org/officeDocument/2006/relationships" r:embed="rId1"/>
          <a:stretch>
            <a:fillRect/>
          </a:stretch>
        </a:blipFill>
      </dgm:spPr>
    </dgm:pt>
    <dgm:pt modelId="{A6EC25EF-39AC-4556-B085-2533C36A659D}" type="pres">
      <dgm:prSet presAssocID="{D03B9388-1243-4BCB-B481-867A2A71D83F}" presName="sibTrans" presStyleCnt="0"/>
      <dgm:spPr/>
    </dgm:pt>
    <dgm:pt modelId="{0EB5B350-B659-4364-BE87-53E443FDC146}" type="pres">
      <dgm:prSet presAssocID="{16841468-CB75-4552-8DF5-A9F9622A60E0}" presName="comp" presStyleCnt="0"/>
      <dgm:spPr/>
    </dgm:pt>
    <dgm:pt modelId="{73CFB416-EBED-4EC2-A696-D0F3A01A6A80}" type="pres">
      <dgm:prSet presAssocID="{16841468-CB75-4552-8DF5-A9F9622A60E0}" presName="rect2" presStyleLbl="node1" presStyleIdx="1" presStyleCnt="4" custLinFactNeighborX="21775" custLinFactNeighborY="204">
        <dgm:presLayoutVars>
          <dgm:bulletEnabled val="1"/>
        </dgm:presLayoutVars>
      </dgm:prSet>
      <dgm:spPr/>
      <dgm:t>
        <a:bodyPr/>
        <a:lstStyle/>
        <a:p>
          <a:endParaRPr lang="es-EC"/>
        </a:p>
      </dgm:t>
    </dgm:pt>
    <dgm:pt modelId="{6B9CE3C7-CCC3-4E52-9773-80397609F4EE}" type="pres">
      <dgm:prSet presAssocID="{16841468-CB75-4552-8DF5-A9F9622A60E0}" presName="rect1" presStyleLbl="lnNode1" presStyleIdx="1" presStyleCnt="4" custLinFactNeighborX="48629" custLinFactNeighborY="204"/>
      <dgm:spPr>
        <a:blipFill rotWithShape="1">
          <a:blip xmlns:r="http://schemas.openxmlformats.org/officeDocument/2006/relationships" r:embed="rId2"/>
          <a:stretch>
            <a:fillRect/>
          </a:stretch>
        </a:blipFill>
      </dgm:spPr>
    </dgm:pt>
    <dgm:pt modelId="{28297472-4827-405B-BEF9-F88C17FF2232}" type="pres">
      <dgm:prSet presAssocID="{579C2C51-C695-403D-B22A-7AD57E10EC47}" presName="sibTrans" presStyleCnt="0"/>
      <dgm:spPr/>
    </dgm:pt>
    <dgm:pt modelId="{4C0B9509-8C0E-47A1-AF8C-1DE97F869494}" type="pres">
      <dgm:prSet presAssocID="{042F3D38-DF79-402B-BD94-40A5EAC98C7D}" presName="comp" presStyleCnt="0"/>
      <dgm:spPr/>
    </dgm:pt>
    <dgm:pt modelId="{DE037F82-FDC5-411D-AC68-52BFB1B6036E}" type="pres">
      <dgm:prSet presAssocID="{042F3D38-DF79-402B-BD94-40A5EAC98C7D}" presName="rect2" presStyleLbl="node1" presStyleIdx="2" presStyleCnt="4" custLinFactNeighborX="21775" custLinFactNeighborY="204">
        <dgm:presLayoutVars>
          <dgm:bulletEnabled val="1"/>
        </dgm:presLayoutVars>
      </dgm:prSet>
      <dgm:spPr/>
      <dgm:t>
        <a:bodyPr/>
        <a:lstStyle/>
        <a:p>
          <a:endParaRPr lang="es-EC"/>
        </a:p>
      </dgm:t>
    </dgm:pt>
    <dgm:pt modelId="{4A579276-749D-4416-A9F3-4B430680FE20}" type="pres">
      <dgm:prSet presAssocID="{042F3D38-DF79-402B-BD94-40A5EAC98C7D}" presName="rect1" presStyleLbl="lnNode1" presStyleIdx="2" presStyleCnt="4" custLinFactNeighborX="48629" custLinFactNeighborY="204"/>
      <dgm:spPr>
        <a:blipFill rotWithShape="1">
          <a:blip xmlns:r="http://schemas.openxmlformats.org/officeDocument/2006/relationships" r:embed="rId3"/>
          <a:stretch>
            <a:fillRect/>
          </a:stretch>
        </a:blipFill>
      </dgm:spPr>
    </dgm:pt>
    <dgm:pt modelId="{45515520-AF2F-4CAC-8405-B2655EB8D9A0}" type="pres">
      <dgm:prSet presAssocID="{89B7CAE2-8599-4FC5-8FC6-8710B604C22C}" presName="sibTrans" presStyleCnt="0"/>
      <dgm:spPr/>
    </dgm:pt>
    <dgm:pt modelId="{01C9180E-3693-4B9A-BE60-12985DA5DB80}" type="pres">
      <dgm:prSet presAssocID="{E8DA36C8-2190-450D-BEE2-5A5879A8E038}" presName="comp" presStyleCnt="0"/>
      <dgm:spPr/>
    </dgm:pt>
    <dgm:pt modelId="{E9C76064-4850-4658-B363-1E3EBF24E78E}" type="pres">
      <dgm:prSet presAssocID="{E8DA36C8-2190-450D-BEE2-5A5879A8E038}" presName="rect2" presStyleLbl="node1" presStyleIdx="3" presStyleCnt="4" custLinFactNeighborX="21775" custLinFactNeighborY="204">
        <dgm:presLayoutVars>
          <dgm:bulletEnabled val="1"/>
        </dgm:presLayoutVars>
      </dgm:prSet>
      <dgm:spPr/>
      <dgm:t>
        <a:bodyPr/>
        <a:lstStyle/>
        <a:p>
          <a:endParaRPr lang="es-EC"/>
        </a:p>
      </dgm:t>
    </dgm:pt>
    <dgm:pt modelId="{D167D6E9-9829-4782-9067-0F00A1A81327}" type="pres">
      <dgm:prSet presAssocID="{E8DA36C8-2190-450D-BEE2-5A5879A8E038}" presName="rect1" presStyleLbl="lnNode1" presStyleIdx="3" presStyleCnt="4" custLinFactNeighborX="48629" custLinFactNeighborY="204"/>
      <dgm:spPr>
        <a:blipFill rotWithShape="1">
          <a:blip xmlns:r="http://schemas.openxmlformats.org/officeDocument/2006/relationships" r:embed="rId4"/>
          <a:stretch>
            <a:fillRect/>
          </a:stretch>
        </a:blipFill>
      </dgm:spPr>
    </dgm:pt>
  </dgm:ptLst>
  <dgm:cxnLst>
    <dgm:cxn modelId="{8EC0D948-D705-433D-9643-EF840F854312}" type="presOf" srcId="{042F3D38-DF79-402B-BD94-40A5EAC98C7D}" destId="{DE037F82-FDC5-411D-AC68-52BFB1B6036E}" srcOrd="0" destOrd="0" presId="urn:microsoft.com/office/officeart/2008/layout/AlternatingPictureBlocks"/>
    <dgm:cxn modelId="{9AEF3F69-4484-4E70-B30F-37C0E2C1C9BB}" type="presOf" srcId="{A70739FD-0672-434A-A149-F394D5AC702E}" destId="{693B8383-0E9F-4DA8-941A-5F4DF7AAE576}" srcOrd="0" destOrd="0" presId="urn:microsoft.com/office/officeart/2008/layout/AlternatingPictureBlocks"/>
    <dgm:cxn modelId="{34CB592C-ABFE-4777-B755-D32917489917}" type="presOf" srcId="{16841468-CB75-4552-8DF5-A9F9622A60E0}" destId="{73CFB416-EBED-4EC2-A696-D0F3A01A6A80}" srcOrd="0" destOrd="0" presId="urn:microsoft.com/office/officeart/2008/layout/AlternatingPictureBlocks"/>
    <dgm:cxn modelId="{D6BBCB2A-B588-4FE8-9802-A9DAB7EBAEA0}" srcId="{3C06C582-F4A1-4238-962F-D393BEAFF477}" destId="{042F3D38-DF79-402B-BD94-40A5EAC98C7D}" srcOrd="2" destOrd="0" parTransId="{35CDC636-57E0-46DD-AB03-0983425FAF19}" sibTransId="{89B7CAE2-8599-4FC5-8FC6-8710B604C22C}"/>
    <dgm:cxn modelId="{C338912C-E815-4668-B48C-429F6E81412F}" type="presOf" srcId="{E8DA36C8-2190-450D-BEE2-5A5879A8E038}" destId="{E9C76064-4850-4658-B363-1E3EBF24E78E}" srcOrd="0" destOrd="0" presId="urn:microsoft.com/office/officeart/2008/layout/AlternatingPictureBlocks"/>
    <dgm:cxn modelId="{E8B3393E-A9D2-475E-A906-95F3A689B168}" srcId="{3C06C582-F4A1-4238-962F-D393BEAFF477}" destId="{A70739FD-0672-434A-A149-F394D5AC702E}" srcOrd="0" destOrd="0" parTransId="{89EAC3D9-1334-4333-B014-BD0F7BB33A5C}" sibTransId="{D03B9388-1243-4BCB-B481-867A2A71D83F}"/>
    <dgm:cxn modelId="{3F5F953B-17B7-4AD1-A3B3-A05C73F60023}" type="presOf" srcId="{3C06C582-F4A1-4238-962F-D393BEAFF477}" destId="{DFD7CABB-FB7E-4FF3-9231-C400F77E7488}" srcOrd="0" destOrd="0" presId="urn:microsoft.com/office/officeart/2008/layout/AlternatingPictureBlocks"/>
    <dgm:cxn modelId="{62629119-7557-43C7-A0F5-4E10F3615A22}" srcId="{3C06C582-F4A1-4238-962F-D393BEAFF477}" destId="{16841468-CB75-4552-8DF5-A9F9622A60E0}" srcOrd="1" destOrd="0" parTransId="{6FA3D4C8-A99A-45DD-A6F8-7A40F6AA84B7}" sibTransId="{579C2C51-C695-403D-B22A-7AD57E10EC47}"/>
    <dgm:cxn modelId="{140BF5D7-880E-4C5F-9868-2C34BCB92EB0}" srcId="{3C06C582-F4A1-4238-962F-D393BEAFF477}" destId="{E8DA36C8-2190-450D-BEE2-5A5879A8E038}" srcOrd="3" destOrd="0" parTransId="{165A86AC-E3AA-4947-A57F-AC3FBBC8BB41}" sibTransId="{36C563B8-8BC2-4061-A21B-E70FAAC03E17}"/>
    <dgm:cxn modelId="{08D153BD-914B-4538-A789-6735F401D2FA}" type="presParOf" srcId="{DFD7CABB-FB7E-4FF3-9231-C400F77E7488}" destId="{240D5F66-4138-4CC0-95DF-7DCB6C0A3A62}" srcOrd="0" destOrd="0" presId="urn:microsoft.com/office/officeart/2008/layout/AlternatingPictureBlocks"/>
    <dgm:cxn modelId="{C114D9C6-5DF6-4BBF-AF06-0A6C238763FE}" type="presParOf" srcId="{240D5F66-4138-4CC0-95DF-7DCB6C0A3A62}" destId="{693B8383-0E9F-4DA8-941A-5F4DF7AAE576}" srcOrd="0" destOrd="0" presId="urn:microsoft.com/office/officeart/2008/layout/AlternatingPictureBlocks"/>
    <dgm:cxn modelId="{5F6A838E-DAD4-4A4A-A65B-002573DE3B98}" type="presParOf" srcId="{240D5F66-4138-4CC0-95DF-7DCB6C0A3A62}" destId="{6EBC5507-0866-4251-AA6B-A1098A94874D}" srcOrd="1" destOrd="0" presId="urn:microsoft.com/office/officeart/2008/layout/AlternatingPictureBlocks"/>
    <dgm:cxn modelId="{03FA5442-7D3D-4668-B6DB-C99DE58CDC96}" type="presParOf" srcId="{DFD7CABB-FB7E-4FF3-9231-C400F77E7488}" destId="{A6EC25EF-39AC-4556-B085-2533C36A659D}" srcOrd="1" destOrd="0" presId="urn:microsoft.com/office/officeart/2008/layout/AlternatingPictureBlocks"/>
    <dgm:cxn modelId="{847E1E83-F433-4727-8745-2D689153DDFE}" type="presParOf" srcId="{DFD7CABB-FB7E-4FF3-9231-C400F77E7488}" destId="{0EB5B350-B659-4364-BE87-53E443FDC146}" srcOrd="2" destOrd="0" presId="urn:microsoft.com/office/officeart/2008/layout/AlternatingPictureBlocks"/>
    <dgm:cxn modelId="{23FD0FA7-DB6B-4EE8-83D1-8DEA0652D638}" type="presParOf" srcId="{0EB5B350-B659-4364-BE87-53E443FDC146}" destId="{73CFB416-EBED-4EC2-A696-D0F3A01A6A80}" srcOrd="0" destOrd="0" presId="urn:microsoft.com/office/officeart/2008/layout/AlternatingPictureBlocks"/>
    <dgm:cxn modelId="{378498D9-E308-4E5F-BEDC-A6F6F9C5C25C}" type="presParOf" srcId="{0EB5B350-B659-4364-BE87-53E443FDC146}" destId="{6B9CE3C7-CCC3-4E52-9773-80397609F4EE}" srcOrd="1" destOrd="0" presId="urn:microsoft.com/office/officeart/2008/layout/AlternatingPictureBlocks"/>
    <dgm:cxn modelId="{3B2BB4A7-DA9B-4921-A4A4-96D825E30C8E}" type="presParOf" srcId="{DFD7CABB-FB7E-4FF3-9231-C400F77E7488}" destId="{28297472-4827-405B-BEF9-F88C17FF2232}" srcOrd="3" destOrd="0" presId="urn:microsoft.com/office/officeart/2008/layout/AlternatingPictureBlocks"/>
    <dgm:cxn modelId="{764389F4-602A-401B-907C-215927305DE0}" type="presParOf" srcId="{DFD7CABB-FB7E-4FF3-9231-C400F77E7488}" destId="{4C0B9509-8C0E-47A1-AF8C-1DE97F869494}" srcOrd="4" destOrd="0" presId="urn:microsoft.com/office/officeart/2008/layout/AlternatingPictureBlocks"/>
    <dgm:cxn modelId="{7FC39552-CBA2-447C-8454-43A921CF7462}" type="presParOf" srcId="{4C0B9509-8C0E-47A1-AF8C-1DE97F869494}" destId="{DE037F82-FDC5-411D-AC68-52BFB1B6036E}" srcOrd="0" destOrd="0" presId="urn:microsoft.com/office/officeart/2008/layout/AlternatingPictureBlocks"/>
    <dgm:cxn modelId="{0DD85290-86A8-47CC-953F-59C23B4AD79D}" type="presParOf" srcId="{4C0B9509-8C0E-47A1-AF8C-1DE97F869494}" destId="{4A579276-749D-4416-A9F3-4B430680FE20}" srcOrd="1" destOrd="0" presId="urn:microsoft.com/office/officeart/2008/layout/AlternatingPictureBlocks"/>
    <dgm:cxn modelId="{8970E86E-A4D3-439B-9F2A-0E822681CF40}" type="presParOf" srcId="{DFD7CABB-FB7E-4FF3-9231-C400F77E7488}" destId="{45515520-AF2F-4CAC-8405-B2655EB8D9A0}" srcOrd="5" destOrd="0" presId="urn:microsoft.com/office/officeart/2008/layout/AlternatingPictureBlocks"/>
    <dgm:cxn modelId="{41DF7D78-2A40-453E-9AD9-8B99E1A970D9}" type="presParOf" srcId="{DFD7CABB-FB7E-4FF3-9231-C400F77E7488}" destId="{01C9180E-3693-4B9A-BE60-12985DA5DB80}" srcOrd="6" destOrd="0" presId="urn:microsoft.com/office/officeart/2008/layout/AlternatingPictureBlocks"/>
    <dgm:cxn modelId="{0360A253-CD16-4A1E-B33C-63218DE35D94}" type="presParOf" srcId="{01C9180E-3693-4B9A-BE60-12985DA5DB80}" destId="{E9C76064-4850-4658-B363-1E3EBF24E78E}" srcOrd="0" destOrd="0" presId="urn:microsoft.com/office/officeart/2008/layout/AlternatingPictureBlocks"/>
    <dgm:cxn modelId="{B32B5E5E-2CC4-49E8-93C2-72239A953143}" type="presParOf" srcId="{01C9180E-3693-4B9A-BE60-12985DA5DB80}" destId="{D167D6E9-9829-4782-9067-0F00A1A81327}"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6BE399-9EAA-4E50-AF8D-E91E8C1E3FE7}" type="doc">
      <dgm:prSet loTypeId="urn:microsoft.com/office/officeart/2005/8/layout/matrix2" loCatId="matrix" qsTypeId="urn:microsoft.com/office/officeart/2005/8/quickstyle/simple1" qsCatId="simple" csTypeId="urn:microsoft.com/office/officeart/2005/8/colors/colorful3" csCatId="colorful" phldr="1"/>
      <dgm:spPr/>
      <dgm:t>
        <a:bodyPr/>
        <a:lstStyle/>
        <a:p>
          <a:endParaRPr lang="es-EC"/>
        </a:p>
      </dgm:t>
    </dgm:pt>
    <dgm:pt modelId="{7A11CE98-5D13-4175-9729-B64065F7A677}">
      <dgm:prSet custT="1"/>
      <dgm:spPr>
        <a:solidFill>
          <a:srgbClr val="00B0F0"/>
        </a:solidFill>
      </dgm:spPr>
      <dgm:t>
        <a:bodyPr/>
        <a:lstStyle/>
        <a:p>
          <a:pPr algn="l"/>
          <a:r>
            <a:rPr lang="es-EC"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Pionero en el agroturismo en Cotopaxi.</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14917AD1-8942-4A4B-985C-F8B5E21B862F}" type="parTrans" cxnId="{F972C4A5-8125-4DDF-ACC2-487D7BB63F13}">
      <dgm:prSet/>
      <dgm:spPr/>
      <dgm:t>
        <a:bodyPr/>
        <a:lstStyle/>
        <a:p>
          <a:endParaRPr lang="es-EC" sz="1800"/>
        </a:p>
      </dgm:t>
    </dgm:pt>
    <dgm:pt modelId="{0CF0DF18-6BE2-43B9-B2F5-8C0C4AD00120}" type="sibTrans" cxnId="{F972C4A5-8125-4DDF-ACC2-487D7BB63F13}">
      <dgm:prSet/>
      <dgm:spPr/>
      <dgm:t>
        <a:bodyPr/>
        <a:lstStyle/>
        <a:p>
          <a:endParaRPr lang="es-EC" sz="1800"/>
        </a:p>
      </dgm:t>
    </dgm:pt>
    <dgm:pt modelId="{BDF6FF9D-E819-417D-B6CC-2D0CCE3664C5}">
      <dgm:prSet custT="1"/>
      <dgm:spPr>
        <a:solidFill>
          <a:schemeClr val="accent2">
            <a:lumMod val="50000"/>
          </a:schemeClr>
        </a:solidFill>
      </dgm:spPr>
      <dgm:t>
        <a:bodyPr/>
        <a:lstStyle/>
        <a:p>
          <a:pPr algn="l"/>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Carretera interprovincial a 2 KM</a:t>
          </a:r>
          <a:endPar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6025882F-A97C-4C2A-B7FB-8D5FF7EDFB1A}" type="parTrans" cxnId="{9F79DC30-1288-4B0C-8594-F5A1BE88DF18}">
      <dgm:prSet/>
      <dgm:spPr/>
      <dgm:t>
        <a:bodyPr/>
        <a:lstStyle/>
        <a:p>
          <a:endParaRPr lang="es-EC" sz="1800"/>
        </a:p>
      </dgm:t>
    </dgm:pt>
    <dgm:pt modelId="{DC7F6474-76E8-41FA-BFAE-4E23E220C5A2}" type="sibTrans" cxnId="{9F79DC30-1288-4B0C-8594-F5A1BE88DF18}">
      <dgm:prSet/>
      <dgm:spPr/>
      <dgm:t>
        <a:bodyPr/>
        <a:lstStyle/>
        <a:p>
          <a:endParaRPr lang="es-EC" sz="1800"/>
        </a:p>
      </dgm:t>
    </dgm:pt>
    <dgm:pt modelId="{29E0C483-245D-460D-AE2A-E6390F9CA379}">
      <dgm:prSet custT="1"/>
      <dgm:spPr>
        <a:solidFill>
          <a:schemeClr val="accent2">
            <a:lumMod val="50000"/>
          </a:schemeClr>
        </a:solidFill>
      </dgm:spPr>
      <dgm:t>
        <a:bodyPr/>
        <a:lstStyle/>
        <a:p>
          <a:pPr algn="l"/>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Cotopaxi, tiene un alto índice de visitantes que buscan disfrutar de la naturaleza.</a:t>
          </a:r>
          <a:endPar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E3BED5B5-8CA1-4C01-8A70-1EC3110BDAD8}" type="parTrans" cxnId="{AB614820-599F-4804-A1FE-6CD8E21A3CE7}">
      <dgm:prSet/>
      <dgm:spPr/>
      <dgm:t>
        <a:bodyPr/>
        <a:lstStyle/>
        <a:p>
          <a:endParaRPr lang="es-EC" sz="1800"/>
        </a:p>
      </dgm:t>
    </dgm:pt>
    <dgm:pt modelId="{C1CABAE5-AA06-4C16-B784-37BEB859CBDF}" type="sibTrans" cxnId="{AB614820-599F-4804-A1FE-6CD8E21A3CE7}">
      <dgm:prSet/>
      <dgm:spPr/>
      <dgm:t>
        <a:bodyPr/>
        <a:lstStyle/>
        <a:p>
          <a:endParaRPr lang="es-EC" sz="1800"/>
        </a:p>
      </dgm:t>
    </dgm:pt>
    <dgm:pt modelId="{E97235E2-813D-4B00-A768-F98790274581}">
      <dgm:prSet custT="1"/>
      <dgm:spPr>
        <a:solidFill>
          <a:schemeClr val="accent2">
            <a:lumMod val="50000"/>
          </a:schemeClr>
        </a:solidFill>
      </dgm:spPr>
      <dgm:t>
        <a:bodyPr/>
        <a:lstStyle/>
        <a:p>
          <a:pPr algn="l"/>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Personas encuestadas demostraron mucho interés por el proyecto. </a:t>
          </a:r>
          <a:endPar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117A9FA7-5DEF-4637-B31A-FB3CE3FE84D8}" type="parTrans" cxnId="{6D46FE69-9E34-4A3D-8EA7-65DCB2C9A27C}">
      <dgm:prSet/>
      <dgm:spPr/>
      <dgm:t>
        <a:bodyPr/>
        <a:lstStyle/>
        <a:p>
          <a:endParaRPr lang="es-EC" sz="1800"/>
        </a:p>
      </dgm:t>
    </dgm:pt>
    <dgm:pt modelId="{6CE8834A-E787-4D1A-9168-F8ACB60CDDC7}" type="sibTrans" cxnId="{6D46FE69-9E34-4A3D-8EA7-65DCB2C9A27C}">
      <dgm:prSet/>
      <dgm:spPr/>
      <dgm:t>
        <a:bodyPr/>
        <a:lstStyle/>
        <a:p>
          <a:endParaRPr lang="es-EC" sz="1800"/>
        </a:p>
      </dgm:t>
    </dgm:pt>
    <dgm:pt modelId="{76C051C2-FB24-4A2F-93E5-59E49238F2D2}">
      <dgm:prSet custT="1"/>
      <dgm:spPr>
        <a:solidFill>
          <a:schemeClr val="accent2">
            <a:lumMod val="50000"/>
          </a:schemeClr>
        </a:solidFill>
      </dgm:spPr>
      <dgm:t>
        <a:bodyPr/>
        <a:lstStyle/>
        <a:p>
          <a:pPr algn="ctr"/>
          <a:r>
            <a:rPr lang="es-EC" sz="20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Oportunidades</a:t>
          </a:r>
          <a:endPar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C4DE4D77-459F-4755-9136-39168E294014}" type="parTrans" cxnId="{8DC4D617-22E6-4693-B689-9F83CE377C69}">
      <dgm:prSet/>
      <dgm:spPr/>
      <dgm:t>
        <a:bodyPr/>
        <a:lstStyle/>
        <a:p>
          <a:endParaRPr lang="es-EC" sz="1800"/>
        </a:p>
      </dgm:t>
    </dgm:pt>
    <dgm:pt modelId="{D589A32D-17E9-4AEB-A5A3-8E99D7DC6494}" type="sibTrans" cxnId="{8DC4D617-22E6-4693-B689-9F83CE377C69}">
      <dgm:prSet/>
      <dgm:spPr/>
      <dgm:t>
        <a:bodyPr/>
        <a:lstStyle/>
        <a:p>
          <a:endParaRPr lang="es-EC" sz="1800"/>
        </a:p>
      </dgm:t>
    </dgm:pt>
    <dgm:pt modelId="{EDE1BF94-3ECA-4712-B3CF-EBF553C0A3F0}">
      <dgm:prSet custT="1"/>
      <dgm:spPr>
        <a:solidFill>
          <a:srgbClr val="00B0F0"/>
        </a:solidFill>
      </dgm:spPr>
      <dgm:t>
        <a:bodyPr/>
        <a:lstStyle/>
        <a:p>
          <a:pPr algn="l"/>
          <a:r>
            <a:rPr lang="es-EC"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40 hectáreas de terreno para utilizarlo </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EC6379CE-6CDB-43DA-A894-1AD0AAC21F1E}" type="parTrans" cxnId="{2A7AFB16-DC59-4547-97A6-F2F25C4613E5}">
      <dgm:prSet/>
      <dgm:spPr/>
      <dgm:t>
        <a:bodyPr/>
        <a:lstStyle/>
        <a:p>
          <a:endParaRPr lang="es-EC" sz="1800"/>
        </a:p>
      </dgm:t>
    </dgm:pt>
    <dgm:pt modelId="{07D10EA9-8A10-4A58-BFFF-D0D255B46BB3}" type="sibTrans" cxnId="{2A7AFB16-DC59-4547-97A6-F2F25C4613E5}">
      <dgm:prSet/>
      <dgm:spPr/>
      <dgm:t>
        <a:bodyPr/>
        <a:lstStyle/>
        <a:p>
          <a:endParaRPr lang="es-EC" sz="1800"/>
        </a:p>
      </dgm:t>
    </dgm:pt>
    <dgm:pt modelId="{8ED392E5-7744-4198-BEC7-0F3F571CEC03}">
      <dgm:prSet custT="1"/>
      <dgm:spPr>
        <a:solidFill>
          <a:srgbClr val="00B0F0"/>
        </a:solidFill>
      </dgm:spPr>
      <dgm:t>
        <a:bodyPr/>
        <a:lstStyle/>
        <a:p>
          <a:pPr algn="ctr"/>
          <a:r>
            <a:rPr lang="es-EC" sz="2000" b="1" i="1" u="sng" dirty="0" smtClean="0">
              <a:effectLst/>
              <a:latin typeface="Times New Roman" panose="02020603050405020304" pitchFamily="18" charset="0"/>
              <a:ea typeface="Times New Roman" panose="02020603050405020304" pitchFamily="18" charset="0"/>
              <a:cs typeface="Times New Roman" panose="02020603050405020304" pitchFamily="18" charset="0"/>
            </a:rPr>
            <a:t>Fortalezas</a:t>
          </a:r>
          <a:endParaRPr lang="en-US" sz="2000" u="sng" dirty="0"/>
        </a:p>
      </dgm:t>
    </dgm:pt>
    <dgm:pt modelId="{EBD6E60D-917E-4F07-BC1F-0E7665E53137}" type="parTrans" cxnId="{A0E8C631-BCD9-4E5F-B8C1-687634837C8F}">
      <dgm:prSet/>
      <dgm:spPr/>
      <dgm:t>
        <a:bodyPr/>
        <a:lstStyle/>
        <a:p>
          <a:endParaRPr lang="es-EC" sz="1800"/>
        </a:p>
      </dgm:t>
    </dgm:pt>
    <dgm:pt modelId="{5E2EEE08-78BA-44FB-898F-5F5D6216B4BC}" type="sibTrans" cxnId="{A0E8C631-BCD9-4E5F-B8C1-687634837C8F}">
      <dgm:prSet/>
      <dgm:spPr/>
      <dgm:t>
        <a:bodyPr/>
        <a:lstStyle/>
        <a:p>
          <a:endParaRPr lang="es-EC" sz="1800"/>
        </a:p>
      </dgm:t>
    </dgm:pt>
    <dgm:pt modelId="{D5AF587E-C615-41C2-A8BA-228F0EE7BE6D}">
      <dgm:prSet custT="1"/>
      <dgm:spPr>
        <a:solidFill>
          <a:srgbClr val="00B0F0"/>
        </a:solidFill>
      </dgm:spPr>
      <dgm:t>
        <a:bodyPr/>
        <a:lstStyle/>
        <a:p>
          <a:pPr algn="l"/>
          <a:r>
            <a:rPr lang="es-EC"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La hacienda fue propiedad del Gral. Enríquez Gallo, Ex presidente del Ecuador. </a:t>
          </a:r>
          <a:endParaRPr lang="en-US" sz="1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6651C02B-7CDF-47CD-8E60-71C862DD2205}" type="parTrans" cxnId="{3DA9C538-1614-442C-A9AE-607A0FE273BC}">
      <dgm:prSet/>
      <dgm:spPr/>
      <dgm:t>
        <a:bodyPr/>
        <a:lstStyle/>
        <a:p>
          <a:endParaRPr lang="es-EC" sz="1800"/>
        </a:p>
      </dgm:t>
    </dgm:pt>
    <dgm:pt modelId="{54FC1544-F069-4988-B3AB-4BB8DA648417}" type="sibTrans" cxnId="{3DA9C538-1614-442C-A9AE-607A0FE273BC}">
      <dgm:prSet/>
      <dgm:spPr/>
      <dgm:t>
        <a:bodyPr/>
        <a:lstStyle/>
        <a:p>
          <a:endParaRPr lang="es-EC" sz="1800"/>
        </a:p>
      </dgm:t>
    </dgm:pt>
    <dgm:pt modelId="{A560FE72-5A8E-4DD0-9CA5-95FB254DE20E}">
      <dgm:prSet phldrT="[Texto]" custT="1"/>
      <dgm:spPr>
        <a:solidFill>
          <a:schemeClr val="accent6">
            <a:lumMod val="75000"/>
          </a:schemeClr>
        </a:solidFill>
      </dgm:spPr>
      <dgm:t>
        <a:bodyPr/>
        <a:lstStyle/>
        <a:p>
          <a:pPr algn="ctr"/>
          <a:r>
            <a:rPr lang="es-EC" sz="2000" b="1" i="1" u="sng" dirty="0" smtClean="0">
              <a:effectLst/>
              <a:latin typeface="Times New Roman" panose="02020603050405020304" pitchFamily="18" charset="0"/>
              <a:ea typeface="Times New Roman" panose="02020603050405020304" pitchFamily="18" charset="0"/>
              <a:cs typeface="Times New Roman" panose="02020603050405020304" pitchFamily="18" charset="0"/>
            </a:rPr>
            <a:t>Debilidades</a:t>
          </a:r>
          <a:endParaRPr lang="en-US" sz="2000" u="sng"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A64B2FC4-586E-4DBA-9BE5-7AC94ADD455C}" type="parTrans" cxnId="{B3287488-49B5-4273-B06E-51BF1EF52DCD}">
      <dgm:prSet/>
      <dgm:spPr/>
      <dgm:t>
        <a:bodyPr/>
        <a:lstStyle/>
        <a:p>
          <a:endParaRPr lang="es-EC" sz="1800"/>
        </a:p>
      </dgm:t>
    </dgm:pt>
    <dgm:pt modelId="{A57D4A8E-29F4-4D67-903D-A7FEA4B584B9}" type="sibTrans" cxnId="{B3287488-49B5-4273-B06E-51BF1EF52DCD}">
      <dgm:prSet/>
      <dgm:spPr/>
      <dgm:t>
        <a:bodyPr/>
        <a:lstStyle/>
        <a:p>
          <a:endParaRPr lang="es-EC" sz="1800"/>
        </a:p>
      </dgm:t>
    </dgm:pt>
    <dgm:pt modelId="{484F79D6-C44A-4270-A574-8C95E90BC9DE}">
      <dgm:prSet custT="1"/>
      <dgm:spPr>
        <a:solidFill>
          <a:schemeClr val="accent6">
            <a:lumMod val="75000"/>
          </a:schemeClr>
        </a:solidFill>
      </dgm:spPr>
      <dgm:t>
        <a:bodyPr/>
        <a:lstStyle/>
        <a:p>
          <a:pPr algn="l"/>
          <a:r>
            <a:rPr lang="es-EC"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Poco personal capacitado en turismo que reside en los alrededores.</a:t>
          </a:r>
          <a:endParaRPr lang="en-US" sz="1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2AA89350-ACF9-4FD9-AAC5-9165ECBF4CF3}" type="parTrans" cxnId="{AC32BB4A-2876-47A3-BDA6-CE4A69CFCFD6}">
      <dgm:prSet/>
      <dgm:spPr/>
      <dgm:t>
        <a:bodyPr/>
        <a:lstStyle/>
        <a:p>
          <a:endParaRPr lang="es-EC" sz="1800"/>
        </a:p>
      </dgm:t>
    </dgm:pt>
    <dgm:pt modelId="{4F3572B6-A790-4EEF-A47F-8646C5CD6252}" type="sibTrans" cxnId="{AC32BB4A-2876-47A3-BDA6-CE4A69CFCFD6}">
      <dgm:prSet/>
      <dgm:spPr/>
      <dgm:t>
        <a:bodyPr/>
        <a:lstStyle/>
        <a:p>
          <a:endParaRPr lang="es-EC" sz="1800"/>
        </a:p>
      </dgm:t>
    </dgm:pt>
    <dgm:pt modelId="{C7405BF7-83CC-4DC2-BB35-69659CD3ACAA}">
      <dgm:prSet custT="1"/>
      <dgm:spPr>
        <a:solidFill>
          <a:schemeClr val="accent6">
            <a:lumMod val="75000"/>
          </a:schemeClr>
        </a:solidFill>
      </dgm:spPr>
      <dgm:t>
        <a:bodyPr/>
        <a:lstStyle/>
        <a:p>
          <a:pPr algn="l"/>
          <a:r>
            <a:rPr lang="es-EC"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Extensa promoción para motivar la visita. </a:t>
          </a:r>
          <a:endParaRPr lang="en-US" sz="1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65E2F69C-F876-40AC-8831-B565C51FA925}" type="parTrans" cxnId="{E90F9B94-16C4-44A7-B882-E6ECDD3C9F05}">
      <dgm:prSet/>
      <dgm:spPr/>
      <dgm:t>
        <a:bodyPr/>
        <a:lstStyle/>
        <a:p>
          <a:endParaRPr lang="es-EC" sz="1800"/>
        </a:p>
      </dgm:t>
    </dgm:pt>
    <dgm:pt modelId="{F59CED2B-C55B-4634-917B-7A0D987E891F}" type="sibTrans" cxnId="{E90F9B94-16C4-44A7-B882-E6ECDD3C9F05}">
      <dgm:prSet/>
      <dgm:spPr/>
      <dgm:t>
        <a:bodyPr/>
        <a:lstStyle/>
        <a:p>
          <a:endParaRPr lang="es-EC" sz="1800"/>
        </a:p>
      </dgm:t>
    </dgm:pt>
    <dgm:pt modelId="{1AD6101F-3E3A-4ADC-B916-AF4F3A9278B0}">
      <dgm:prSet custT="1"/>
      <dgm:spPr>
        <a:solidFill>
          <a:schemeClr val="accent6">
            <a:lumMod val="75000"/>
          </a:schemeClr>
        </a:solidFill>
      </dgm:spPr>
      <dgm:t>
        <a:bodyPr/>
        <a:lstStyle/>
        <a:p>
          <a:pPr algn="l"/>
          <a:r>
            <a:rPr lang="es-EC"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Las actividades turísticas, con alta rotación de personal. </a:t>
          </a:r>
          <a:endParaRPr lang="en-US" sz="1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781D0376-42F8-4586-875B-F9F7F080BA52}" type="parTrans" cxnId="{B3573C75-53A8-40EB-B267-FD69B2FC2616}">
      <dgm:prSet/>
      <dgm:spPr/>
      <dgm:t>
        <a:bodyPr/>
        <a:lstStyle/>
        <a:p>
          <a:endParaRPr lang="es-EC" sz="1800"/>
        </a:p>
      </dgm:t>
    </dgm:pt>
    <dgm:pt modelId="{1F626576-DEE9-47EE-9557-3D46DC22E0B2}" type="sibTrans" cxnId="{B3573C75-53A8-40EB-B267-FD69B2FC2616}">
      <dgm:prSet/>
      <dgm:spPr/>
      <dgm:t>
        <a:bodyPr/>
        <a:lstStyle/>
        <a:p>
          <a:endParaRPr lang="es-EC" sz="1800"/>
        </a:p>
      </dgm:t>
    </dgm:pt>
    <dgm:pt modelId="{288AD570-ED6E-4CB8-9D18-ABC4BBE121ED}">
      <dgm:prSet custT="1"/>
      <dgm:spPr/>
      <dgm:t>
        <a:bodyPr/>
        <a:lstStyle/>
        <a:p>
          <a:pPr algn="ctr"/>
          <a:r>
            <a:rPr lang="es-EC" sz="2000" b="1" i="1" u="sng" dirty="0" smtClean="0">
              <a:effectLst/>
              <a:latin typeface="Times New Roman" panose="02020603050405020304" pitchFamily="18" charset="0"/>
              <a:ea typeface="Times New Roman" panose="02020603050405020304" pitchFamily="18" charset="0"/>
              <a:cs typeface="Times New Roman" panose="02020603050405020304" pitchFamily="18" charset="0"/>
            </a:rPr>
            <a:t>Amenazas</a:t>
          </a:r>
          <a:endParaRPr lang="en-US" sz="2000" b="1" i="1" u="sng"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6BAB866E-8BCB-47AA-AECE-D6FA04155648}" type="parTrans" cxnId="{CE447CD2-57BD-4BCE-AA0D-D832F293EFDB}">
      <dgm:prSet/>
      <dgm:spPr/>
      <dgm:t>
        <a:bodyPr/>
        <a:lstStyle/>
        <a:p>
          <a:endParaRPr lang="es-EC" sz="1800"/>
        </a:p>
      </dgm:t>
    </dgm:pt>
    <dgm:pt modelId="{156E007D-A7D2-4C0F-B8A3-EEE0270B785C}" type="sibTrans" cxnId="{CE447CD2-57BD-4BCE-AA0D-D832F293EFDB}">
      <dgm:prSet/>
      <dgm:spPr/>
      <dgm:t>
        <a:bodyPr/>
        <a:lstStyle/>
        <a:p>
          <a:endParaRPr lang="es-EC" sz="1800"/>
        </a:p>
      </dgm:t>
    </dgm:pt>
    <dgm:pt modelId="{DA880342-58A4-4577-AB05-6E6ADA0383A5}">
      <dgm:prSet custT="1"/>
      <dgm:spPr/>
      <dgm:t>
        <a:bodyPr/>
        <a:lstStyle/>
        <a:p>
          <a:pPr algn="l"/>
          <a:r>
            <a:rPr lang="es-EC"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Factores climáticos</a:t>
          </a:r>
          <a:endPar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85084532-54C5-4C4C-951E-319F478C1724}" type="parTrans" cxnId="{3A46BC80-B0A9-4F14-A178-F4FED3406F32}">
      <dgm:prSet/>
      <dgm:spPr/>
      <dgm:t>
        <a:bodyPr/>
        <a:lstStyle/>
        <a:p>
          <a:endParaRPr lang="es-EC" sz="1800"/>
        </a:p>
      </dgm:t>
    </dgm:pt>
    <dgm:pt modelId="{CA445A0E-58F5-48C4-9B2D-B024AE843AA0}" type="sibTrans" cxnId="{3A46BC80-B0A9-4F14-A178-F4FED3406F32}">
      <dgm:prSet/>
      <dgm:spPr/>
      <dgm:t>
        <a:bodyPr/>
        <a:lstStyle/>
        <a:p>
          <a:endParaRPr lang="es-EC" sz="1800"/>
        </a:p>
      </dgm:t>
    </dgm:pt>
    <dgm:pt modelId="{85BD76DC-7C30-4B62-B52B-76AFA09ED2A0}">
      <dgm:prSet custT="1"/>
      <dgm:spPr/>
      <dgm:t>
        <a:bodyPr/>
        <a:lstStyle/>
        <a:p>
          <a:pPr algn="l"/>
          <a:r>
            <a:rPr lang="es-EC"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Las festividades de la zona</a:t>
          </a:r>
          <a:endPar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81225072-C6F1-4979-8A83-63F11098A858}" type="parTrans" cxnId="{018F8C55-FF37-40B6-937B-D38E83904AF7}">
      <dgm:prSet/>
      <dgm:spPr/>
      <dgm:t>
        <a:bodyPr/>
        <a:lstStyle/>
        <a:p>
          <a:endParaRPr lang="es-EC" sz="1800"/>
        </a:p>
      </dgm:t>
    </dgm:pt>
    <dgm:pt modelId="{5AED86B9-81A0-4975-B897-7E756D717BEB}" type="sibTrans" cxnId="{018F8C55-FF37-40B6-937B-D38E83904AF7}">
      <dgm:prSet/>
      <dgm:spPr/>
      <dgm:t>
        <a:bodyPr/>
        <a:lstStyle/>
        <a:p>
          <a:endParaRPr lang="es-EC" sz="1800"/>
        </a:p>
      </dgm:t>
    </dgm:pt>
    <dgm:pt modelId="{EE7358A7-815F-42B0-82D9-D6D32736EF94}">
      <dgm:prSet custT="1"/>
      <dgm:spPr/>
      <dgm:t>
        <a:bodyPr/>
        <a:lstStyle/>
        <a:p>
          <a:pPr algn="l"/>
          <a:r>
            <a:rPr lang="es-EC"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Los cambios económicos para realizar actividades turísticas. </a:t>
          </a:r>
          <a:endPar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gm:t>
    </dgm:pt>
    <dgm:pt modelId="{9E9FDC67-D171-4D0E-8870-32DE940D758B}" type="parTrans" cxnId="{CE3F65F6-675C-406B-843F-8CCD29E5C549}">
      <dgm:prSet/>
      <dgm:spPr/>
      <dgm:t>
        <a:bodyPr/>
        <a:lstStyle/>
        <a:p>
          <a:endParaRPr lang="es-EC" sz="1800"/>
        </a:p>
      </dgm:t>
    </dgm:pt>
    <dgm:pt modelId="{C3C2156B-9A2F-4AD8-9446-43759913042B}" type="sibTrans" cxnId="{CE3F65F6-675C-406B-843F-8CCD29E5C549}">
      <dgm:prSet/>
      <dgm:spPr/>
      <dgm:t>
        <a:bodyPr/>
        <a:lstStyle/>
        <a:p>
          <a:endParaRPr lang="es-EC" sz="1800"/>
        </a:p>
      </dgm:t>
    </dgm:pt>
    <dgm:pt modelId="{F18BF226-5DE6-4BFC-9543-2A5B38ADAA27}" type="pres">
      <dgm:prSet presAssocID="{426BE399-9EAA-4E50-AF8D-E91E8C1E3FE7}" presName="matrix" presStyleCnt="0">
        <dgm:presLayoutVars>
          <dgm:chMax val="1"/>
          <dgm:dir/>
          <dgm:resizeHandles val="exact"/>
        </dgm:presLayoutVars>
      </dgm:prSet>
      <dgm:spPr/>
      <dgm:t>
        <a:bodyPr/>
        <a:lstStyle/>
        <a:p>
          <a:endParaRPr lang="es-EC"/>
        </a:p>
      </dgm:t>
    </dgm:pt>
    <dgm:pt modelId="{76BCA38E-D068-434A-BD21-A33B650C8FE9}" type="pres">
      <dgm:prSet presAssocID="{426BE399-9EAA-4E50-AF8D-E91E8C1E3FE7}" presName="axisShape" presStyleLbl="bgShp" presStyleIdx="0" presStyleCnt="1"/>
      <dgm:spPr/>
    </dgm:pt>
    <dgm:pt modelId="{0C4C6BC1-4FD9-4D0E-B3E8-D17D08237968}" type="pres">
      <dgm:prSet presAssocID="{426BE399-9EAA-4E50-AF8D-E91E8C1E3FE7}" presName="rect1" presStyleLbl="node1" presStyleIdx="0" presStyleCnt="4" custScaleX="112800" custScaleY="111924" custLinFactNeighborX="-4008" custLinFactNeighborY="-2672">
        <dgm:presLayoutVars>
          <dgm:chMax val="0"/>
          <dgm:chPref val="0"/>
          <dgm:bulletEnabled val="1"/>
        </dgm:presLayoutVars>
      </dgm:prSet>
      <dgm:spPr/>
      <dgm:t>
        <a:bodyPr/>
        <a:lstStyle/>
        <a:p>
          <a:endParaRPr lang="es-EC"/>
        </a:p>
      </dgm:t>
    </dgm:pt>
    <dgm:pt modelId="{27B6B7EC-1047-44E5-B045-27CB3D73C4FD}" type="pres">
      <dgm:prSet presAssocID="{426BE399-9EAA-4E50-AF8D-E91E8C1E3FE7}" presName="rect2" presStyleLbl="node1" presStyleIdx="1" presStyleCnt="4" custScaleX="113917" custScaleY="112573" custLinFactNeighborX="4342" custLinFactNeighborY="-2672">
        <dgm:presLayoutVars>
          <dgm:chMax val="0"/>
          <dgm:chPref val="0"/>
          <dgm:bulletEnabled val="1"/>
        </dgm:presLayoutVars>
      </dgm:prSet>
      <dgm:spPr/>
      <dgm:t>
        <a:bodyPr/>
        <a:lstStyle/>
        <a:p>
          <a:endParaRPr lang="es-EC"/>
        </a:p>
      </dgm:t>
    </dgm:pt>
    <dgm:pt modelId="{2F052D1C-77A4-4932-8B88-A7C513C8621E}" type="pres">
      <dgm:prSet presAssocID="{426BE399-9EAA-4E50-AF8D-E91E8C1E3FE7}" presName="rect3" presStyleLbl="node1" presStyleIdx="2" presStyleCnt="4" custScaleX="117968" custScaleY="107063" custLinFactNeighborX="-4313" custLinFactNeighborY="963">
        <dgm:presLayoutVars>
          <dgm:chMax val="0"/>
          <dgm:chPref val="0"/>
          <dgm:bulletEnabled val="1"/>
        </dgm:presLayoutVars>
      </dgm:prSet>
      <dgm:spPr/>
      <dgm:t>
        <a:bodyPr/>
        <a:lstStyle/>
        <a:p>
          <a:endParaRPr lang="es-EC"/>
        </a:p>
      </dgm:t>
    </dgm:pt>
    <dgm:pt modelId="{3900D057-437A-465A-A3D2-7DE4144E3DCD}" type="pres">
      <dgm:prSet presAssocID="{426BE399-9EAA-4E50-AF8D-E91E8C1E3FE7}" presName="rect4" presStyleLbl="node1" presStyleIdx="3" presStyleCnt="4" custScaleX="116467" custScaleY="108203" custLinFactNeighborX="3769" custLinFactNeighborY="-610">
        <dgm:presLayoutVars>
          <dgm:chMax val="0"/>
          <dgm:chPref val="0"/>
          <dgm:bulletEnabled val="1"/>
        </dgm:presLayoutVars>
      </dgm:prSet>
      <dgm:spPr/>
      <dgm:t>
        <a:bodyPr/>
        <a:lstStyle/>
        <a:p>
          <a:endParaRPr lang="es-EC"/>
        </a:p>
      </dgm:t>
    </dgm:pt>
  </dgm:ptLst>
  <dgm:cxnLst>
    <dgm:cxn modelId="{1526617C-02DB-44CE-9BB9-8A738C93E20E}" type="presOf" srcId="{484F79D6-C44A-4270-A574-8C95E90BC9DE}" destId="{2F052D1C-77A4-4932-8B88-A7C513C8621E}" srcOrd="0" destOrd="1" presId="urn:microsoft.com/office/officeart/2005/8/layout/matrix2"/>
    <dgm:cxn modelId="{7AB1453E-3363-418F-8574-0B6D50A5BC91}" type="presOf" srcId="{EDE1BF94-3ECA-4712-B3CF-EBF553C0A3F0}" destId="{0C4C6BC1-4FD9-4D0E-B3E8-D17D08237968}" srcOrd="0" destOrd="2" presId="urn:microsoft.com/office/officeart/2005/8/layout/matrix2"/>
    <dgm:cxn modelId="{F972C4A5-8125-4DDF-ACC2-487D7BB63F13}" srcId="{8ED392E5-7744-4198-BEC7-0F3F571CEC03}" destId="{7A11CE98-5D13-4175-9729-B64065F7A677}" srcOrd="0" destOrd="0" parTransId="{14917AD1-8942-4A4B-985C-F8B5E21B862F}" sibTransId="{0CF0DF18-6BE2-43B9-B2F5-8C0C4AD00120}"/>
    <dgm:cxn modelId="{CE447CD2-57BD-4BCE-AA0D-D832F293EFDB}" srcId="{426BE399-9EAA-4E50-AF8D-E91E8C1E3FE7}" destId="{288AD570-ED6E-4CB8-9D18-ABC4BBE121ED}" srcOrd="3" destOrd="0" parTransId="{6BAB866E-8BCB-47AA-AECE-D6FA04155648}" sibTransId="{156E007D-A7D2-4C0F-B8A3-EEE0270B785C}"/>
    <dgm:cxn modelId="{06E01ECF-769F-4369-B3E0-10266E3F5B1E}" type="presOf" srcId="{288AD570-ED6E-4CB8-9D18-ABC4BBE121ED}" destId="{3900D057-437A-465A-A3D2-7DE4144E3DCD}" srcOrd="0" destOrd="0" presId="urn:microsoft.com/office/officeart/2005/8/layout/matrix2"/>
    <dgm:cxn modelId="{237DE2C4-42C5-44F0-8A24-D6F3438BEF2B}" type="presOf" srcId="{C7405BF7-83CC-4DC2-BB35-69659CD3ACAA}" destId="{2F052D1C-77A4-4932-8B88-A7C513C8621E}" srcOrd="0" destOrd="2" presId="urn:microsoft.com/office/officeart/2005/8/layout/matrix2"/>
    <dgm:cxn modelId="{B3287488-49B5-4273-B06E-51BF1EF52DCD}" srcId="{426BE399-9EAA-4E50-AF8D-E91E8C1E3FE7}" destId="{A560FE72-5A8E-4DD0-9CA5-95FB254DE20E}" srcOrd="2" destOrd="0" parTransId="{A64B2FC4-586E-4DBA-9BE5-7AC94ADD455C}" sibTransId="{A57D4A8E-29F4-4D67-903D-A7FEA4B584B9}"/>
    <dgm:cxn modelId="{A9412EF7-4F49-462D-9AC4-00E2FA69FCE4}" type="presOf" srcId="{1AD6101F-3E3A-4ADC-B916-AF4F3A9278B0}" destId="{2F052D1C-77A4-4932-8B88-A7C513C8621E}" srcOrd="0" destOrd="3" presId="urn:microsoft.com/office/officeart/2005/8/layout/matrix2"/>
    <dgm:cxn modelId="{25CE5EBA-B04C-44C4-B647-C7A395DC284C}" type="presOf" srcId="{85BD76DC-7C30-4B62-B52B-76AFA09ED2A0}" destId="{3900D057-437A-465A-A3D2-7DE4144E3DCD}" srcOrd="0" destOrd="2" presId="urn:microsoft.com/office/officeart/2005/8/layout/matrix2"/>
    <dgm:cxn modelId="{E90F9B94-16C4-44A7-B882-E6ECDD3C9F05}" srcId="{A560FE72-5A8E-4DD0-9CA5-95FB254DE20E}" destId="{C7405BF7-83CC-4DC2-BB35-69659CD3ACAA}" srcOrd="1" destOrd="0" parTransId="{65E2F69C-F876-40AC-8831-B565C51FA925}" sibTransId="{F59CED2B-C55B-4634-917B-7A0D987E891F}"/>
    <dgm:cxn modelId="{6EA3834A-07BA-428A-95F4-8BDAC92D22D9}" type="presOf" srcId="{8ED392E5-7744-4198-BEC7-0F3F571CEC03}" destId="{0C4C6BC1-4FD9-4D0E-B3E8-D17D08237968}" srcOrd="0" destOrd="0" presId="urn:microsoft.com/office/officeart/2005/8/layout/matrix2"/>
    <dgm:cxn modelId="{DC238B6B-9792-4469-BF22-FDD7B34D2595}" type="presOf" srcId="{7A11CE98-5D13-4175-9729-B64065F7A677}" destId="{0C4C6BC1-4FD9-4D0E-B3E8-D17D08237968}" srcOrd="0" destOrd="1" presId="urn:microsoft.com/office/officeart/2005/8/layout/matrix2"/>
    <dgm:cxn modelId="{2A7AFB16-DC59-4547-97A6-F2F25C4613E5}" srcId="{8ED392E5-7744-4198-BEC7-0F3F571CEC03}" destId="{EDE1BF94-3ECA-4712-B3CF-EBF553C0A3F0}" srcOrd="1" destOrd="0" parTransId="{EC6379CE-6CDB-43DA-A894-1AD0AAC21F1E}" sibTransId="{07D10EA9-8A10-4A58-BFFF-D0D255B46BB3}"/>
    <dgm:cxn modelId="{EF1FBC24-6983-401F-AB69-9A38E3BEB655}" type="presOf" srcId="{DA880342-58A4-4577-AB05-6E6ADA0383A5}" destId="{3900D057-437A-465A-A3D2-7DE4144E3DCD}" srcOrd="0" destOrd="1" presId="urn:microsoft.com/office/officeart/2005/8/layout/matrix2"/>
    <dgm:cxn modelId="{3DA9C538-1614-442C-A9AE-607A0FE273BC}" srcId="{8ED392E5-7744-4198-BEC7-0F3F571CEC03}" destId="{D5AF587E-C615-41C2-A8BA-228F0EE7BE6D}" srcOrd="2" destOrd="0" parTransId="{6651C02B-7CDF-47CD-8E60-71C862DD2205}" sibTransId="{54FC1544-F069-4988-B3AB-4BB8DA648417}"/>
    <dgm:cxn modelId="{70A0C7A1-9B47-463E-8B0A-2CE6273F2516}" type="presOf" srcId="{D5AF587E-C615-41C2-A8BA-228F0EE7BE6D}" destId="{0C4C6BC1-4FD9-4D0E-B3E8-D17D08237968}" srcOrd="0" destOrd="3" presId="urn:microsoft.com/office/officeart/2005/8/layout/matrix2"/>
    <dgm:cxn modelId="{CE3F65F6-675C-406B-843F-8CCD29E5C549}" srcId="{288AD570-ED6E-4CB8-9D18-ABC4BBE121ED}" destId="{EE7358A7-815F-42B0-82D9-D6D32736EF94}" srcOrd="2" destOrd="0" parTransId="{9E9FDC67-D171-4D0E-8870-32DE940D758B}" sibTransId="{C3C2156B-9A2F-4AD8-9446-43759913042B}"/>
    <dgm:cxn modelId="{9F79DC30-1288-4B0C-8594-F5A1BE88DF18}" srcId="{76C051C2-FB24-4A2F-93E5-59E49238F2D2}" destId="{BDF6FF9D-E819-417D-B6CC-2D0CCE3664C5}" srcOrd="0" destOrd="0" parTransId="{6025882F-A97C-4C2A-B7FB-8D5FF7EDFB1A}" sibTransId="{DC7F6474-76E8-41FA-BFAE-4E23E220C5A2}"/>
    <dgm:cxn modelId="{8DC4D617-22E6-4693-B689-9F83CE377C69}" srcId="{426BE399-9EAA-4E50-AF8D-E91E8C1E3FE7}" destId="{76C051C2-FB24-4A2F-93E5-59E49238F2D2}" srcOrd="1" destOrd="0" parTransId="{C4DE4D77-459F-4755-9136-39168E294014}" sibTransId="{D589A32D-17E9-4AEB-A5A3-8E99D7DC6494}"/>
    <dgm:cxn modelId="{018F8C55-FF37-40B6-937B-D38E83904AF7}" srcId="{288AD570-ED6E-4CB8-9D18-ABC4BBE121ED}" destId="{85BD76DC-7C30-4B62-B52B-76AFA09ED2A0}" srcOrd="1" destOrd="0" parTransId="{81225072-C6F1-4979-8A83-63F11098A858}" sibTransId="{5AED86B9-81A0-4975-B897-7E756D717BEB}"/>
    <dgm:cxn modelId="{AB614820-599F-4804-A1FE-6CD8E21A3CE7}" srcId="{76C051C2-FB24-4A2F-93E5-59E49238F2D2}" destId="{29E0C483-245D-460D-AE2A-E6390F9CA379}" srcOrd="2" destOrd="0" parTransId="{E3BED5B5-8CA1-4C01-8A70-1EC3110BDAD8}" sibTransId="{C1CABAE5-AA06-4C16-B784-37BEB859CBDF}"/>
    <dgm:cxn modelId="{03ED2D5F-D9A5-441D-97E6-F8926F8821E5}" type="presOf" srcId="{EE7358A7-815F-42B0-82D9-D6D32736EF94}" destId="{3900D057-437A-465A-A3D2-7DE4144E3DCD}" srcOrd="0" destOrd="3" presId="urn:microsoft.com/office/officeart/2005/8/layout/matrix2"/>
    <dgm:cxn modelId="{4505A3C6-44E3-4093-BE86-469E97148EAE}" type="presOf" srcId="{A560FE72-5A8E-4DD0-9CA5-95FB254DE20E}" destId="{2F052D1C-77A4-4932-8B88-A7C513C8621E}" srcOrd="0" destOrd="0" presId="urn:microsoft.com/office/officeart/2005/8/layout/matrix2"/>
    <dgm:cxn modelId="{AC32BB4A-2876-47A3-BDA6-CE4A69CFCFD6}" srcId="{A560FE72-5A8E-4DD0-9CA5-95FB254DE20E}" destId="{484F79D6-C44A-4270-A574-8C95E90BC9DE}" srcOrd="0" destOrd="0" parTransId="{2AA89350-ACF9-4FD9-AAC5-9165ECBF4CF3}" sibTransId="{4F3572B6-A790-4EEF-A47F-8646C5CD6252}"/>
    <dgm:cxn modelId="{1E9AA821-0C3F-4665-81A1-BEA211A49569}" type="presOf" srcId="{426BE399-9EAA-4E50-AF8D-E91E8C1E3FE7}" destId="{F18BF226-5DE6-4BFC-9543-2A5B38ADAA27}" srcOrd="0" destOrd="0" presId="urn:microsoft.com/office/officeart/2005/8/layout/matrix2"/>
    <dgm:cxn modelId="{B3573C75-53A8-40EB-B267-FD69B2FC2616}" srcId="{A560FE72-5A8E-4DD0-9CA5-95FB254DE20E}" destId="{1AD6101F-3E3A-4ADC-B916-AF4F3A9278B0}" srcOrd="2" destOrd="0" parTransId="{781D0376-42F8-4586-875B-F9F7F080BA52}" sibTransId="{1F626576-DEE9-47EE-9557-3D46DC22E0B2}"/>
    <dgm:cxn modelId="{A0E8C631-BCD9-4E5F-B8C1-687634837C8F}" srcId="{426BE399-9EAA-4E50-AF8D-E91E8C1E3FE7}" destId="{8ED392E5-7744-4198-BEC7-0F3F571CEC03}" srcOrd="0" destOrd="0" parTransId="{EBD6E60D-917E-4F07-BC1F-0E7665E53137}" sibTransId="{5E2EEE08-78BA-44FB-898F-5F5D6216B4BC}"/>
    <dgm:cxn modelId="{6D46FE69-9E34-4A3D-8EA7-65DCB2C9A27C}" srcId="{76C051C2-FB24-4A2F-93E5-59E49238F2D2}" destId="{E97235E2-813D-4B00-A768-F98790274581}" srcOrd="1" destOrd="0" parTransId="{117A9FA7-5DEF-4637-B31A-FB3CE3FE84D8}" sibTransId="{6CE8834A-E787-4D1A-9168-F8ACB60CDDC7}"/>
    <dgm:cxn modelId="{089AE1C3-08CF-4612-948D-05346D7B9F95}" type="presOf" srcId="{BDF6FF9D-E819-417D-B6CC-2D0CCE3664C5}" destId="{27B6B7EC-1047-44E5-B045-27CB3D73C4FD}" srcOrd="0" destOrd="1" presId="urn:microsoft.com/office/officeart/2005/8/layout/matrix2"/>
    <dgm:cxn modelId="{3A46BC80-B0A9-4F14-A178-F4FED3406F32}" srcId="{288AD570-ED6E-4CB8-9D18-ABC4BBE121ED}" destId="{DA880342-58A4-4577-AB05-6E6ADA0383A5}" srcOrd="0" destOrd="0" parTransId="{85084532-54C5-4C4C-951E-319F478C1724}" sibTransId="{CA445A0E-58F5-48C4-9B2D-B024AE843AA0}"/>
    <dgm:cxn modelId="{D176DDB2-58CA-4EC6-B9A9-0CB60CF8EE13}" type="presOf" srcId="{E97235E2-813D-4B00-A768-F98790274581}" destId="{27B6B7EC-1047-44E5-B045-27CB3D73C4FD}" srcOrd="0" destOrd="2" presId="urn:microsoft.com/office/officeart/2005/8/layout/matrix2"/>
    <dgm:cxn modelId="{FF903BCD-316D-43DD-AC51-E28A7131E96E}" type="presOf" srcId="{76C051C2-FB24-4A2F-93E5-59E49238F2D2}" destId="{27B6B7EC-1047-44E5-B045-27CB3D73C4FD}" srcOrd="0" destOrd="0" presId="urn:microsoft.com/office/officeart/2005/8/layout/matrix2"/>
    <dgm:cxn modelId="{DD6429CA-A512-430A-8F63-CB2A992AB80E}" type="presOf" srcId="{29E0C483-245D-460D-AE2A-E6390F9CA379}" destId="{27B6B7EC-1047-44E5-B045-27CB3D73C4FD}" srcOrd="0" destOrd="3" presId="urn:microsoft.com/office/officeart/2005/8/layout/matrix2"/>
    <dgm:cxn modelId="{AD88886C-EC0E-4352-97C4-E5427DEF3265}" type="presParOf" srcId="{F18BF226-5DE6-4BFC-9543-2A5B38ADAA27}" destId="{76BCA38E-D068-434A-BD21-A33B650C8FE9}" srcOrd="0" destOrd="0" presId="urn:microsoft.com/office/officeart/2005/8/layout/matrix2"/>
    <dgm:cxn modelId="{DF6BF53F-6253-4DE6-8261-749DA48D6E5C}" type="presParOf" srcId="{F18BF226-5DE6-4BFC-9543-2A5B38ADAA27}" destId="{0C4C6BC1-4FD9-4D0E-B3E8-D17D08237968}" srcOrd="1" destOrd="0" presId="urn:microsoft.com/office/officeart/2005/8/layout/matrix2"/>
    <dgm:cxn modelId="{111FAC3E-AD24-47EA-A167-A15E0B6C1520}" type="presParOf" srcId="{F18BF226-5DE6-4BFC-9543-2A5B38ADAA27}" destId="{27B6B7EC-1047-44E5-B045-27CB3D73C4FD}" srcOrd="2" destOrd="0" presId="urn:microsoft.com/office/officeart/2005/8/layout/matrix2"/>
    <dgm:cxn modelId="{B5CA54D2-28E1-42B3-8400-DDD38B4859AB}" type="presParOf" srcId="{F18BF226-5DE6-4BFC-9543-2A5B38ADAA27}" destId="{2F052D1C-77A4-4932-8B88-A7C513C8621E}" srcOrd="3" destOrd="0" presId="urn:microsoft.com/office/officeart/2005/8/layout/matrix2"/>
    <dgm:cxn modelId="{4D16EF92-8E1D-43B7-905D-B3DC616B521C}" type="presParOf" srcId="{F18BF226-5DE6-4BFC-9543-2A5B38ADAA27}" destId="{3900D057-437A-465A-A3D2-7DE4144E3DCD}"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169FB-CCE9-4173-805A-4BAEEC8C1E03}">
      <dsp:nvSpPr>
        <dsp:cNvPr id="0" name=""/>
        <dsp:cNvSpPr/>
      </dsp:nvSpPr>
      <dsp:spPr>
        <a:xfrm>
          <a:off x="1526588" y="3580939"/>
          <a:ext cx="3744771" cy="1122853"/>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C" sz="3600" kern="1200" dirty="0" smtClean="0"/>
            <a:t>Turismo agrícola</a:t>
          </a:r>
          <a:endParaRPr lang="es-EC" sz="3600" kern="1200" dirty="0"/>
        </a:p>
      </dsp:txBody>
      <dsp:txXfrm>
        <a:off x="1559475" y="3613826"/>
        <a:ext cx="3678997" cy="1057079"/>
      </dsp:txXfrm>
    </dsp:sp>
    <dsp:sp modelId="{06462E7B-09FC-4F95-A759-2F1D35F0893E}">
      <dsp:nvSpPr>
        <dsp:cNvPr id="0" name=""/>
        <dsp:cNvSpPr/>
      </dsp:nvSpPr>
      <dsp:spPr>
        <a:xfrm>
          <a:off x="3" y="1995555"/>
          <a:ext cx="2566790" cy="1442319"/>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C" sz="3600" kern="1200" dirty="0" smtClean="0"/>
            <a:t>Ingreso principal</a:t>
          </a:r>
          <a:endParaRPr lang="es-EC" sz="36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42247" y="2037799"/>
        <a:ext cx="2482302" cy="1357831"/>
      </dsp:txXfrm>
    </dsp:sp>
    <dsp:sp modelId="{0AA3A687-1AF9-4E2F-9C9D-215DA7200EAC}">
      <dsp:nvSpPr>
        <dsp:cNvPr id="0" name=""/>
        <dsp:cNvSpPr/>
      </dsp:nvSpPr>
      <dsp:spPr>
        <a:xfrm>
          <a:off x="30949"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t>Agrícola</a:t>
          </a:r>
          <a:endParaRPr lang="es-EC" sz="2000" b="1" kern="1200" dirty="0"/>
        </a:p>
      </dsp:txBody>
      <dsp:txXfrm>
        <a:off x="55326" y="24377"/>
        <a:ext cx="783538" cy="1883768"/>
      </dsp:txXfrm>
    </dsp:sp>
    <dsp:sp modelId="{E52E8D91-19A6-4C43-916F-2460CD562D69}">
      <dsp:nvSpPr>
        <dsp:cNvPr id="0" name=""/>
        <dsp:cNvSpPr/>
      </dsp:nvSpPr>
      <dsp:spPr>
        <a:xfrm>
          <a:off x="898198"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t>Ganadera</a:t>
          </a:r>
          <a:endParaRPr lang="es-EC" sz="2000" b="1" kern="1200" dirty="0"/>
        </a:p>
      </dsp:txBody>
      <dsp:txXfrm>
        <a:off x="922575" y="24377"/>
        <a:ext cx="783538" cy="1883768"/>
      </dsp:txXfrm>
    </dsp:sp>
    <dsp:sp modelId="{538C4528-5CAA-420D-8B4D-A1BB830E6AD2}">
      <dsp:nvSpPr>
        <dsp:cNvPr id="0" name=""/>
        <dsp:cNvSpPr/>
      </dsp:nvSpPr>
      <dsp:spPr>
        <a:xfrm>
          <a:off x="1752746" y="5289"/>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t>Otros</a:t>
          </a:r>
          <a:endParaRPr lang="es-EC" sz="2000" b="1" kern="1200" dirty="0"/>
        </a:p>
      </dsp:txBody>
      <dsp:txXfrm>
        <a:off x="1777123" y="29666"/>
        <a:ext cx="783538" cy="1883768"/>
      </dsp:txXfrm>
    </dsp:sp>
    <dsp:sp modelId="{6C48478A-A9FA-4EF5-A269-0F396FBFE4EC}">
      <dsp:nvSpPr>
        <dsp:cNvPr id="0" name=""/>
        <dsp:cNvSpPr/>
      </dsp:nvSpPr>
      <dsp:spPr>
        <a:xfrm>
          <a:off x="2629535" y="1982897"/>
          <a:ext cx="5168536" cy="1452387"/>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C" sz="3600" kern="1200" dirty="0" smtClean="0"/>
            <a:t>Ingreso suplementario </a:t>
          </a:r>
          <a:endParaRPr lang="es-EC" sz="3600" kern="1200" dirty="0"/>
        </a:p>
      </dsp:txBody>
      <dsp:txXfrm>
        <a:off x="2672074" y="2025436"/>
        <a:ext cx="5083458" cy="1367309"/>
      </dsp:txXfrm>
    </dsp:sp>
    <dsp:sp modelId="{30157311-E4BC-4593-874C-0E97D99E9338}">
      <dsp:nvSpPr>
        <dsp:cNvPr id="0" name=""/>
        <dsp:cNvSpPr/>
      </dsp:nvSpPr>
      <dsp:spPr>
        <a:xfrm>
          <a:off x="2642250"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i="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U-pick</a:t>
          </a: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sz="2000" b="1" kern="1200" dirty="0"/>
        </a:p>
      </dsp:txBody>
      <dsp:txXfrm>
        <a:off x="2666627" y="24377"/>
        <a:ext cx="783538" cy="1883768"/>
      </dsp:txXfrm>
    </dsp:sp>
    <dsp:sp modelId="{DF0C88B7-A768-44D2-AB14-7C620F131132}">
      <dsp:nvSpPr>
        <dsp:cNvPr id="0" name=""/>
        <dsp:cNvSpPr/>
      </dsp:nvSpPr>
      <dsp:spPr>
        <a:xfrm>
          <a:off x="3496798" y="15357"/>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Bed &amp; </a:t>
          </a:r>
          <a:r>
            <a:rPr lang="es-EC" sz="2000" b="1" kern="12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breakfast</a:t>
          </a:r>
          <a:endPar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3521175" y="39734"/>
        <a:ext cx="783538" cy="1883768"/>
      </dsp:txXfrm>
    </dsp:sp>
    <dsp:sp modelId="{D170D1C7-093A-4170-97F2-113150B348AB}">
      <dsp:nvSpPr>
        <dsp:cNvPr id="0" name=""/>
        <dsp:cNvSpPr/>
      </dsp:nvSpPr>
      <dsp:spPr>
        <a:xfrm>
          <a:off x="4364047"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latin typeface="Times New Roman" panose="02020603050405020304" pitchFamily="18" charset="0"/>
              <a:ea typeface="Times New Roman" panose="02020603050405020304" pitchFamily="18" charset="0"/>
              <a:cs typeface="Times New Roman" panose="02020603050405020304" pitchFamily="18" charset="0"/>
            </a:rPr>
            <a:t>E</a:t>
          </a: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xcursiones, </a:t>
          </a:r>
        </a:p>
      </dsp:txBody>
      <dsp:txXfrm>
        <a:off x="4388424" y="24377"/>
        <a:ext cx="783538" cy="1883768"/>
      </dsp:txXfrm>
    </dsp:sp>
    <dsp:sp modelId="{9209A55B-ABCD-43B6-B6D3-A6BD38B8B3CE}">
      <dsp:nvSpPr>
        <dsp:cNvPr id="0" name=""/>
        <dsp:cNvSpPr/>
      </dsp:nvSpPr>
      <dsp:spPr>
        <a:xfrm>
          <a:off x="5231296"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latin typeface="Times New Roman" panose="02020603050405020304" pitchFamily="18" charset="0"/>
              <a:ea typeface="Times New Roman" panose="02020603050405020304" pitchFamily="18" charset="0"/>
              <a:cs typeface="Times New Roman" panose="02020603050405020304" pitchFamily="18" charset="0"/>
            </a:rPr>
            <a:t>C</a:t>
          </a: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lases en las granjas, </a:t>
          </a:r>
        </a:p>
      </dsp:txBody>
      <dsp:txXfrm>
        <a:off x="5255673" y="24377"/>
        <a:ext cx="783538" cy="1883768"/>
      </dsp:txXfrm>
    </dsp:sp>
    <dsp:sp modelId="{CF820A1A-3AF5-4832-A0E0-327A88B84B57}">
      <dsp:nvSpPr>
        <dsp:cNvPr id="0" name=""/>
        <dsp:cNvSpPr/>
      </dsp:nvSpPr>
      <dsp:spPr>
        <a:xfrm>
          <a:off x="6111245"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Campamentos</a:t>
          </a:r>
        </a:p>
      </dsp:txBody>
      <dsp:txXfrm>
        <a:off x="6135622" y="24377"/>
        <a:ext cx="783538" cy="1883768"/>
      </dsp:txXfrm>
    </dsp:sp>
    <dsp:sp modelId="{8FD90085-BDF4-45C5-B532-2C8640CB5F25}">
      <dsp:nvSpPr>
        <dsp:cNvPr id="0" name=""/>
        <dsp:cNvSpPr/>
      </dsp:nvSpPr>
      <dsp:spPr>
        <a:xfrm>
          <a:off x="6984042" y="0"/>
          <a:ext cx="832292" cy="19325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Otras</a:t>
          </a:r>
        </a:p>
      </dsp:txBody>
      <dsp:txXfrm>
        <a:off x="7008419" y="24377"/>
        <a:ext cx="783538" cy="18837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7BD251-CA7F-45CD-8892-1F885EDD4E40}">
      <dsp:nvSpPr>
        <dsp:cNvPr id="0" name=""/>
        <dsp:cNvSpPr/>
      </dsp:nvSpPr>
      <dsp:spPr>
        <a:xfrm>
          <a:off x="0" y="0"/>
          <a:ext cx="7210854" cy="1123479"/>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Picar: choclo con queso, habas y mellocos, ensaladas con verduras de la hacienda, </a:t>
          </a:r>
          <a:r>
            <a:rPr lang="es-EC" sz="2300" i="1" kern="12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a</a:t>
          </a:r>
          <a:r>
            <a:rPr lang="es-EC" sz="2300" b="0" i="1" kern="1200"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llullas</a:t>
          </a:r>
          <a:r>
            <a:rPr lang="es-EC" sz="2300" b="0" i="1"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r>
            <a:rPr lang="es-EC" sz="2300" b="0"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con queso de hoja </a:t>
          </a: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empanadas de morocho</a:t>
          </a:r>
          <a:endParaRPr lang="es-EC" sz="2300" kern="1200" dirty="0"/>
        </a:p>
      </dsp:txBody>
      <dsp:txXfrm>
        <a:off x="1554518" y="0"/>
        <a:ext cx="5656335" cy="1123479"/>
      </dsp:txXfrm>
    </dsp:sp>
    <dsp:sp modelId="{5600B527-9637-47A4-8BDE-065B3D2A6879}">
      <dsp:nvSpPr>
        <dsp:cNvPr id="0" name=""/>
        <dsp:cNvSpPr/>
      </dsp:nvSpPr>
      <dsp:spPr>
        <a:xfrm>
          <a:off x="112347" y="112347"/>
          <a:ext cx="1442170" cy="898783"/>
        </a:xfrm>
        <a:prstGeom prst="roundRect">
          <a:avLst>
            <a:gd name="adj" fmla="val 10000"/>
          </a:avLst>
        </a:prstGeom>
        <a:blipFill rotWithShape="1">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2958AF-8B56-4798-B140-81813CE2628D}">
      <dsp:nvSpPr>
        <dsp:cNvPr id="0" name=""/>
        <dsp:cNvSpPr/>
      </dsp:nvSpPr>
      <dsp:spPr>
        <a:xfrm>
          <a:off x="0" y="1235827"/>
          <a:ext cx="7210854" cy="1123479"/>
        </a:xfrm>
        <a:prstGeom prst="roundRect">
          <a:avLst>
            <a:gd name="adj" fmla="val 10000"/>
          </a:avLst>
        </a:prstGeom>
        <a:solidFill>
          <a:schemeClr val="accent4">
            <a:hueOff val="-303945"/>
            <a:satOff val="-1535"/>
            <a:lumOff val="-215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Plato fuerte: locro de papas, seco de gallina, seco de chivo, churrasco, caldo de gallina</a:t>
          </a:r>
          <a:r>
            <a:rPr lang="es-EC" sz="2300" b="1" i="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2300" b="0" i="1" kern="1200"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chugchucaras</a:t>
          </a:r>
          <a:r>
            <a:rPr lang="es-EC" sz="2300" b="0" i="1"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r>
            <a:rPr lang="es-EC" sz="2300" b="0"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 </a:t>
          </a:r>
          <a:endPar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554518" y="1235827"/>
        <a:ext cx="5656335" cy="1123479"/>
      </dsp:txXfrm>
    </dsp:sp>
    <dsp:sp modelId="{79BF7AC9-6B07-416C-ABF7-EFBE457F5656}">
      <dsp:nvSpPr>
        <dsp:cNvPr id="0" name=""/>
        <dsp:cNvSpPr/>
      </dsp:nvSpPr>
      <dsp:spPr>
        <a:xfrm>
          <a:off x="112347" y="1348175"/>
          <a:ext cx="1442170" cy="898783"/>
        </a:xfrm>
        <a:prstGeom prst="roundRect">
          <a:avLst>
            <a:gd name="adj" fmla="val 10000"/>
          </a:avLst>
        </a:prstGeom>
        <a:blipFill rotWithShape="1">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F834DB-09F2-408B-8B7C-12FF89BC1947}">
      <dsp:nvSpPr>
        <dsp:cNvPr id="0" name=""/>
        <dsp:cNvSpPr/>
      </dsp:nvSpPr>
      <dsp:spPr>
        <a:xfrm>
          <a:off x="0" y="2471655"/>
          <a:ext cx="7210854" cy="1123479"/>
        </a:xfrm>
        <a:prstGeom prst="roundRect">
          <a:avLst>
            <a:gd name="adj" fmla="val 10000"/>
          </a:avLst>
        </a:prstGeom>
        <a:solidFill>
          <a:schemeClr val="accent4">
            <a:hueOff val="-607889"/>
            <a:satOff val="-3070"/>
            <a:lumOff val="-431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C" sz="2300" b="0"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Bebidas: Ch</a:t>
          </a: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icha de jora</a:t>
          </a:r>
          <a:r>
            <a:rPr lang="es-EC" sz="2300" b="1"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 y </a:t>
          </a:r>
          <a:r>
            <a:rPr lang="es-EC" sz="2300" b="0" i="1" kern="1200" dirty="0" err="1" smtClean="0">
              <a:effectLst/>
              <a:latin typeface="Times New Roman" panose="02020603050405020304" pitchFamily="18" charset="0"/>
              <a:ea typeface="Lucida Sans Unicode" panose="020B0602030504020204" pitchFamily="34" charset="0"/>
              <a:cs typeface="Times New Roman" panose="02020603050405020304" pitchFamily="18" charset="0"/>
            </a:rPr>
            <a:t>chaguarmishqui</a:t>
          </a: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 y jugos de frutas como mora, naranjilla, frutilla, etc. </a:t>
          </a:r>
        </a:p>
      </dsp:txBody>
      <dsp:txXfrm>
        <a:off x="1554518" y="2471655"/>
        <a:ext cx="5656335" cy="1123479"/>
      </dsp:txXfrm>
    </dsp:sp>
    <dsp:sp modelId="{26E1BEEB-86C1-4B45-BA76-26F340DB3EE9}">
      <dsp:nvSpPr>
        <dsp:cNvPr id="0" name=""/>
        <dsp:cNvSpPr/>
      </dsp:nvSpPr>
      <dsp:spPr>
        <a:xfrm>
          <a:off x="112347" y="2584003"/>
          <a:ext cx="1442170" cy="898783"/>
        </a:xfrm>
        <a:prstGeom prst="roundRect">
          <a:avLst>
            <a:gd name="adj" fmla="val 10000"/>
          </a:avLst>
        </a:prstGeom>
        <a:blipFill rotWithShape="1">
          <a:blip xmlns:r="http://schemas.openxmlformats.org/officeDocument/2006/relationships" r:embed="rId3"/>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668307-E566-4C99-B333-A89382A06925}">
      <dsp:nvSpPr>
        <dsp:cNvPr id="0" name=""/>
        <dsp:cNvSpPr/>
      </dsp:nvSpPr>
      <dsp:spPr>
        <a:xfrm>
          <a:off x="0" y="3707483"/>
          <a:ext cx="7210854" cy="1123479"/>
        </a:xfrm>
        <a:prstGeom prst="roundRect">
          <a:avLst>
            <a:gd name="adj" fmla="val 10000"/>
          </a:avLst>
        </a:prstGeom>
        <a:solidFill>
          <a:schemeClr val="accent4">
            <a:hueOff val="-911834"/>
            <a:satOff val="-4605"/>
            <a:lumOff val="-647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Postres: </a:t>
          </a:r>
          <a:r>
            <a:rPr lang="es-EC" sz="2300" b="0" kern="1200" dirty="0" smtClean="0">
              <a:effectLst/>
              <a:latin typeface="Times New Roman" panose="02020603050405020304" pitchFamily="18" charset="0"/>
              <a:ea typeface="Lucida Sans Unicode" panose="020B0602030504020204" pitchFamily="34" charset="0"/>
              <a:cs typeface="Times New Roman" panose="02020603050405020304" pitchFamily="18" charset="0"/>
            </a:rPr>
            <a:t>fruta fresca, higos con queso y helados de Salcedo.</a:t>
          </a:r>
          <a:endParaRPr lang="es-EC" sz="23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554518" y="3707483"/>
        <a:ext cx="5656335" cy="1123479"/>
      </dsp:txXfrm>
    </dsp:sp>
    <dsp:sp modelId="{113E1281-2D98-41A6-92E8-A7D07B1DE286}">
      <dsp:nvSpPr>
        <dsp:cNvPr id="0" name=""/>
        <dsp:cNvSpPr/>
      </dsp:nvSpPr>
      <dsp:spPr>
        <a:xfrm>
          <a:off x="201474" y="3925280"/>
          <a:ext cx="1307472" cy="857161"/>
        </a:xfrm>
        <a:prstGeom prst="roundRect">
          <a:avLst>
            <a:gd name="adj" fmla="val 10000"/>
          </a:avLst>
        </a:prstGeom>
        <a:blipFill rotWithShape="1">
          <a:blip xmlns:r="http://schemas.openxmlformats.org/officeDocument/2006/relationships" r:embed="rId4"/>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B8383-0E9F-4DA8-941A-5F4DF7AAE576}">
      <dsp:nvSpPr>
        <dsp:cNvPr id="0" name=""/>
        <dsp:cNvSpPr/>
      </dsp:nvSpPr>
      <dsp:spPr>
        <a:xfrm>
          <a:off x="3353889" y="37048"/>
          <a:ext cx="3111266" cy="1407175"/>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C" sz="1600" b="1" u="sng" kern="12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Mi granja:</a:t>
          </a:r>
          <a:r>
            <a:rPr lang="es-EC" sz="1600" u="sng" kern="12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Guía- contacto </a:t>
          </a:r>
          <a:r>
            <a:rPr lang="es-EC"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con los animales, podrán alimentarlos y conocer sobre ellos. Estará incluido en el valor del hospedaje o del servicio del restaurante. </a:t>
          </a:r>
          <a:endParaRPr lang="es-EC" sz="1600" kern="1200" dirty="0"/>
        </a:p>
      </dsp:txBody>
      <dsp:txXfrm>
        <a:off x="3353889" y="37048"/>
        <a:ext cx="3111266" cy="1407175"/>
      </dsp:txXfrm>
    </dsp:sp>
    <dsp:sp modelId="{6EBC5507-0866-4251-AA6B-A1098A94874D}">
      <dsp:nvSpPr>
        <dsp:cNvPr id="0" name=""/>
        <dsp:cNvSpPr/>
      </dsp:nvSpPr>
      <dsp:spPr>
        <a:xfrm>
          <a:off x="1821449" y="37048"/>
          <a:ext cx="1393104" cy="1407175"/>
        </a:xfrm>
        <a:prstGeom prst="rect">
          <a:avLst/>
        </a:prstGeom>
        <a:blipFill rotWithShape="1">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CFB416-EBED-4EC2-A696-D0F3A01A6A80}">
      <dsp:nvSpPr>
        <dsp:cNvPr id="0" name=""/>
        <dsp:cNvSpPr/>
      </dsp:nvSpPr>
      <dsp:spPr>
        <a:xfrm>
          <a:off x="1821475" y="1645957"/>
          <a:ext cx="3111266" cy="1407175"/>
        </a:xfrm>
        <a:prstGeom prst="rect">
          <a:avLst/>
        </a:prstGeom>
        <a:solidFill>
          <a:schemeClr val="accent2">
            <a:hueOff val="-988095"/>
            <a:satOff val="4733"/>
            <a:lumOff val="437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C" sz="1800" b="1" u="sng" kern="12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Recolección de alimentos</a:t>
          </a:r>
          <a:r>
            <a:rPr lang="es-EC"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 En horarios y fechas determinadas se realizará la recolección de miel de abeja y de huevos de gallina. </a:t>
          </a:r>
          <a:endParaRPr lang="en-US"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821475" y="1645957"/>
        <a:ext cx="3111266" cy="1407175"/>
      </dsp:txXfrm>
    </dsp:sp>
    <dsp:sp modelId="{6B9CE3C7-CCC3-4E52-9773-80397609F4EE}">
      <dsp:nvSpPr>
        <dsp:cNvPr id="0" name=""/>
        <dsp:cNvSpPr/>
      </dsp:nvSpPr>
      <dsp:spPr>
        <a:xfrm>
          <a:off x="5072026" y="1645957"/>
          <a:ext cx="1393104" cy="1407175"/>
        </a:xfrm>
        <a:prstGeom prst="rect">
          <a:avLst/>
        </a:prstGeom>
        <a:blipFill rotWithShape="1">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037F82-FDC5-411D-AC68-52BFB1B6036E}">
      <dsp:nvSpPr>
        <dsp:cNvPr id="0" name=""/>
        <dsp:cNvSpPr/>
      </dsp:nvSpPr>
      <dsp:spPr>
        <a:xfrm>
          <a:off x="3353889" y="3285317"/>
          <a:ext cx="3111266" cy="1407175"/>
        </a:xfrm>
        <a:prstGeom prst="rect">
          <a:avLst/>
        </a:prstGeom>
        <a:solidFill>
          <a:schemeClr val="accent2">
            <a:hueOff val="-1976191"/>
            <a:satOff val="9467"/>
            <a:lumOff val="875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EC" sz="1400" b="1" u="sng" kern="12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El Ordeño: </a:t>
          </a:r>
          <a:r>
            <a:rPr lang="es-EC"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Con dos horarios fijos en la madrugada y en la tarde se realizará el ordeño, en el cual se explicará todo el proceso y reseñas históricas. Se finalizará con una taza de chocolate con pan y nata. </a:t>
          </a:r>
          <a:endParaRPr lang="en-US"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3353889" y="3285317"/>
        <a:ext cx="3111266" cy="1407175"/>
      </dsp:txXfrm>
    </dsp:sp>
    <dsp:sp modelId="{4A579276-749D-4416-A9F3-4B430680FE20}">
      <dsp:nvSpPr>
        <dsp:cNvPr id="0" name=""/>
        <dsp:cNvSpPr/>
      </dsp:nvSpPr>
      <dsp:spPr>
        <a:xfrm>
          <a:off x="1821449" y="3285317"/>
          <a:ext cx="1393104" cy="1407175"/>
        </a:xfrm>
        <a:prstGeom prst="rect">
          <a:avLst/>
        </a:prstGeom>
        <a:blipFill rotWithShape="1">
          <a:blip xmlns:r="http://schemas.openxmlformats.org/officeDocument/2006/relationships" r:embed="rId3"/>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C76064-4850-4658-B363-1E3EBF24E78E}">
      <dsp:nvSpPr>
        <dsp:cNvPr id="0" name=""/>
        <dsp:cNvSpPr/>
      </dsp:nvSpPr>
      <dsp:spPr>
        <a:xfrm>
          <a:off x="1821475" y="4924677"/>
          <a:ext cx="3111266" cy="1407175"/>
        </a:xfrm>
        <a:prstGeom prst="rect">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C" sz="1800" b="1" u="sng" kern="120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Cabalgatas: </a:t>
          </a:r>
          <a:r>
            <a:rPr lang="es-EC"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Con reservación previa se realizara cabalgatas guiadas por los senderos de la hacienda y alrededores</a:t>
          </a:r>
          <a:r>
            <a:rPr lang="es-EC"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821475" y="4924677"/>
        <a:ext cx="3111266" cy="1407175"/>
      </dsp:txXfrm>
    </dsp:sp>
    <dsp:sp modelId="{D167D6E9-9829-4782-9067-0F00A1A81327}">
      <dsp:nvSpPr>
        <dsp:cNvPr id="0" name=""/>
        <dsp:cNvSpPr/>
      </dsp:nvSpPr>
      <dsp:spPr>
        <a:xfrm>
          <a:off x="5072026" y="4924677"/>
          <a:ext cx="1393104" cy="1407175"/>
        </a:xfrm>
        <a:prstGeom prst="rect">
          <a:avLst/>
        </a:prstGeom>
        <a:blipFill rotWithShape="1">
          <a:blip xmlns:r="http://schemas.openxmlformats.org/officeDocument/2006/relationships" r:embed="rId4"/>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CA38E-D068-434A-BD21-A33B650C8FE9}">
      <dsp:nvSpPr>
        <dsp:cNvPr id="0" name=""/>
        <dsp:cNvSpPr/>
      </dsp:nvSpPr>
      <dsp:spPr>
        <a:xfrm>
          <a:off x="1093121" y="0"/>
          <a:ext cx="6392002" cy="6392002"/>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4C6BC1-4FD9-4D0E-B3E8-D17D08237968}">
      <dsp:nvSpPr>
        <dsp:cNvPr id="0" name=""/>
        <dsp:cNvSpPr/>
      </dsp:nvSpPr>
      <dsp:spPr>
        <a:xfrm>
          <a:off x="1242489" y="194725"/>
          <a:ext cx="2884071" cy="2861673"/>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EC" sz="2000" b="1" i="1" u="sng"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Fortalezas</a:t>
          </a:r>
          <a:endParaRPr lang="en-US" sz="2000" u="sng" kern="1200" dirty="0"/>
        </a:p>
        <a:p>
          <a:pPr marL="171450" lvl="1" indent="-171450" algn="l" defTabSz="800100">
            <a:lnSpc>
              <a:spcPct val="90000"/>
            </a:lnSpc>
            <a:spcBef>
              <a:spcPct val="0"/>
            </a:spcBef>
            <a:spcAft>
              <a:spcPct val="15000"/>
            </a:spcAft>
            <a:buChar char="••"/>
          </a:pPr>
          <a:r>
            <a:rPr lang="es-EC"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Pionero en el agroturismo en Cotopaxi.</a:t>
          </a:r>
          <a:endParaRPr lang="en-US"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C"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40 hectáreas de terreno para utilizarlo </a:t>
          </a:r>
          <a:endParaRPr lang="en-US"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C"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La hacienda fue propiedad del Gral. Enríquez Gallo, Ex presidente del Ecuador. </a:t>
          </a:r>
          <a:endParaRPr lang="en-US" sz="18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382184" y="334420"/>
        <a:ext cx="2604681" cy="2582283"/>
      </dsp:txXfrm>
    </dsp:sp>
    <dsp:sp modelId="{27B6B7EC-1047-44E5-B045-27CB3D73C4FD}">
      <dsp:nvSpPr>
        <dsp:cNvPr id="0" name=""/>
        <dsp:cNvSpPr/>
      </dsp:nvSpPr>
      <dsp:spPr>
        <a:xfrm>
          <a:off x="4445943" y="186429"/>
          <a:ext cx="2912630" cy="2878267"/>
        </a:xfrm>
        <a:prstGeom prst="roundRect">
          <a:avLst/>
        </a:prstGeom>
        <a:solidFill>
          <a:schemeClr val="accent2">
            <a:lumMod val="5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EC" sz="2000" b="1" i="1"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Oportunidades</a:t>
          </a:r>
          <a:endParaRPr lang="en-US"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s-EC"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Carretera interprovincial a 2 KM</a:t>
          </a:r>
          <a:endParaRPr lang="en-US"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s-EC"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Personas encuestadas demostraron mucho interés por el proyecto. </a:t>
          </a:r>
          <a:endParaRPr lang="en-US"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s-EC"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Cotopaxi, tiene un alto índice de visitantes que buscan disfrutar de la naturaleza.</a:t>
          </a:r>
          <a:endParaRPr lang="en-US" sz="16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4586448" y="326934"/>
        <a:ext cx="2631620" cy="2597257"/>
      </dsp:txXfrm>
    </dsp:sp>
    <dsp:sp modelId="{2F052D1C-77A4-4932-8B88-A7C513C8621E}">
      <dsp:nvSpPr>
        <dsp:cNvPr id="0" name=""/>
        <dsp:cNvSpPr/>
      </dsp:nvSpPr>
      <dsp:spPr>
        <a:xfrm>
          <a:off x="1168623" y="3354049"/>
          <a:ext cx="3016206" cy="2737387"/>
        </a:xfrm>
        <a:prstGeom prst="roundRect">
          <a:avLst/>
        </a:prstGeom>
        <a:solidFill>
          <a:schemeClr val="accent6">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EC" sz="2000" b="1" i="1" u="sng"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Debilidades</a:t>
          </a:r>
          <a:endParaRPr lang="en-US" sz="2000" u="sng"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s-EC"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Poco personal capacitado en turismo que reside en los alrededores.</a:t>
          </a:r>
          <a:endParaRPr lang="en-US"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s-EC"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Extensa promoción para motivar la visita. </a:t>
          </a:r>
          <a:endParaRPr lang="en-US"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s-EC"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Las actividades turísticas, con alta rotación de personal. </a:t>
          </a:r>
          <a:endParaRPr lang="en-US" sz="14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1302251" y="3487677"/>
        <a:ext cx="2748950" cy="2470131"/>
      </dsp:txXfrm>
    </dsp:sp>
    <dsp:sp modelId="{3900D057-437A-465A-A3D2-7DE4144E3DCD}">
      <dsp:nvSpPr>
        <dsp:cNvPr id="0" name=""/>
        <dsp:cNvSpPr/>
      </dsp:nvSpPr>
      <dsp:spPr>
        <a:xfrm>
          <a:off x="4398694" y="3299257"/>
          <a:ext cx="2977829" cy="2766535"/>
        </a:xfrm>
        <a:prstGeom prst="roundRect">
          <a:avLst/>
        </a:prstGeom>
        <a:solidFill>
          <a:schemeClr val="accent3">
            <a:hueOff val="-1433403"/>
            <a:satOff val="1180"/>
            <a:lumOff val="-98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EC" sz="2000" b="1" i="1" u="sng"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Amenazas</a:t>
          </a:r>
          <a:endParaRPr lang="en-US" sz="2000" b="1" i="1" u="sng"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28600" lvl="1" indent="-228600" algn="l" defTabSz="889000">
            <a:lnSpc>
              <a:spcPct val="90000"/>
            </a:lnSpc>
            <a:spcBef>
              <a:spcPct val="0"/>
            </a:spcBef>
            <a:spcAft>
              <a:spcPct val="15000"/>
            </a:spcAft>
            <a:buChar char="••"/>
          </a:pPr>
          <a:r>
            <a:rPr lang="es-EC"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Factores climáticos</a:t>
          </a:r>
          <a:endParaRPr lang="en-US"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28600" lvl="1" indent="-228600" algn="l" defTabSz="889000">
            <a:lnSpc>
              <a:spcPct val="90000"/>
            </a:lnSpc>
            <a:spcBef>
              <a:spcPct val="0"/>
            </a:spcBef>
            <a:spcAft>
              <a:spcPct val="15000"/>
            </a:spcAft>
            <a:buChar char="••"/>
          </a:pPr>
          <a:r>
            <a:rPr lang="es-EC"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Las festividades de la zona</a:t>
          </a:r>
          <a:endParaRPr lang="en-US"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28600" lvl="1" indent="-228600" algn="l" defTabSz="889000">
            <a:lnSpc>
              <a:spcPct val="90000"/>
            </a:lnSpc>
            <a:spcBef>
              <a:spcPct val="0"/>
            </a:spcBef>
            <a:spcAft>
              <a:spcPct val="15000"/>
            </a:spcAft>
            <a:buChar char="••"/>
          </a:pPr>
          <a:r>
            <a:rPr lang="es-EC"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rPr>
            <a:t>Los cambios económicos para realizar actividades turísticas. </a:t>
          </a:r>
          <a:endParaRPr lang="en-US" sz="2000" kern="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dsp:txBody>
      <dsp:txXfrm>
        <a:off x="4533745" y="3434308"/>
        <a:ext cx="2707727" cy="249643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701196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3725640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49888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3876214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21593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421924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2148964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4178194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253454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741CD6F-5463-479C-8AF3-D6590F6589E0}"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40114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741CD6F-5463-479C-8AF3-D6590F6589E0}" type="datetimeFigureOut">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410330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741CD6F-5463-479C-8AF3-D6590F6589E0}" type="datetimeFigureOut">
              <a:rPr lang="en-US" smtClean="0"/>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544352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741CD6F-5463-479C-8AF3-D6590F6589E0}" type="datetimeFigureOut">
              <a:rPr lang="en-US" smtClean="0"/>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866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1CD6F-5463-479C-8AF3-D6590F6589E0}" type="datetimeFigureOut">
              <a:rPr lang="en-US" smtClean="0"/>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752352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741CD6F-5463-479C-8AF3-D6590F6589E0}" type="datetimeFigureOut">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3280601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741CD6F-5463-479C-8AF3-D6590F6589E0}" type="datetimeFigureOut">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20167F-E817-4F0C-94BF-1C2F5317E94F}" type="slidenum">
              <a:rPr lang="en-US" smtClean="0"/>
              <a:t>‹Nº›</a:t>
            </a:fld>
            <a:endParaRPr lang="en-US"/>
          </a:p>
        </p:txBody>
      </p:sp>
    </p:spTree>
    <p:extLst>
      <p:ext uri="{BB962C8B-B14F-4D97-AF65-F5344CB8AC3E}">
        <p14:creationId xmlns:p14="http://schemas.microsoft.com/office/powerpoint/2010/main" val="1236708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741CD6F-5463-479C-8AF3-D6590F6589E0}" type="datetimeFigureOut">
              <a:rPr lang="en-US" smtClean="0"/>
              <a:t>12/3/2014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520167F-E817-4F0C-94BF-1C2F5317E94F}" type="slidenum">
              <a:rPr lang="en-US" smtClean="0"/>
              <a:t>‹Nº›</a:t>
            </a:fld>
            <a:endParaRPr lang="en-US"/>
          </a:p>
        </p:txBody>
      </p:sp>
    </p:spTree>
    <p:extLst>
      <p:ext uri="{BB962C8B-B14F-4D97-AF65-F5344CB8AC3E}">
        <p14:creationId xmlns:p14="http://schemas.microsoft.com/office/powerpoint/2010/main" val="42114234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hyperlink" Target="file:///F:\Album%20FOTOS%20presentacion.pptx#-1,1,Presentaci&#243;n de PowerPoint"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0.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ampaña Turística de Ecuador Ama la vida en Europa">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67783" y="1403123"/>
            <a:ext cx="7892259" cy="5178500"/>
          </a:xfrm>
          <a:prstGeom prst="rect">
            <a:avLst/>
          </a:prstGeom>
        </p:spPr>
      </p:pic>
      <p:sp>
        <p:nvSpPr>
          <p:cNvPr id="3" name="Rectángulo 2"/>
          <p:cNvSpPr/>
          <p:nvPr/>
        </p:nvSpPr>
        <p:spPr>
          <a:xfrm>
            <a:off x="1957137" y="144506"/>
            <a:ext cx="6096000" cy="1130053"/>
          </a:xfrm>
          <a:prstGeom prst="rect">
            <a:avLst/>
          </a:prstGeom>
        </p:spPr>
        <p:txBody>
          <a:bodyPr>
            <a:spAutoFit/>
          </a:bodyPr>
          <a:lstStyle/>
          <a:p>
            <a:pPr algn="ctr">
              <a:lnSpc>
                <a:spcPct val="150000"/>
              </a:lnSpc>
              <a:spcBef>
                <a:spcPts val="1000"/>
              </a:spcBef>
              <a:spcAft>
                <a:spcPts val="1000"/>
              </a:spcAft>
            </a:pPr>
            <a:r>
              <a:rPr lang="es-EC" dirty="0">
                <a:latin typeface="Times New Roman" panose="02020603050405020304" pitchFamily="18" charset="0"/>
                <a:ea typeface="Times New Roman" panose="02020603050405020304" pitchFamily="18" charset="0"/>
                <a:cs typeface="Times New Roman" panose="02020603050405020304" pitchFamily="18" charset="0"/>
              </a:rPr>
              <a:t>PROYECTO DE FIN DE CARRERA </a:t>
            </a:r>
            <a:endParaRPr lang="es-EC"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Bef>
                <a:spcPts val="1000"/>
              </a:spcBef>
              <a:spcAft>
                <a:spcPts val="1000"/>
              </a:spcAft>
            </a:pPr>
            <a:r>
              <a:rPr lang="es-EC" dirty="0" smtClean="0">
                <a:latin typeface="Times New Roman" panose="02020603050405020304" pitchFamily="18" charset="0"/>
                <a:ea typeface="Times New Roman" panose="02020603050405020304" pitchFamily="18" charset="0"/>
                <a:cs typeface="Times New Roman" panose="02020603050405020304" pitchFamily="18" charset="0"/>
              </a:rPr>
              <a:t>GESTIÓN </a:t>
            </a:r>
            <a:r>
              <a:rPr lang="es-EC" dirty="0">
                <a:latin typeface="Times New Roman" panose="02020603050405020304" pitchFamily="18" charset="0"/>
                <a:ea typeface="Times New Roman" panose="02020603050405020304" pitchFamily="18" charset="0"/>
                <a:cs typeface="Times New Roman" panose="02020603050405020304" pitchFamily="18" charset="0"/>
              </a:rPr>
              <a:t>CULTURAL Y TURÍSTICA</a:t>
            </a:r>
            <a:endParaRPr lang="es-E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75296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278835" y="5565913"/>
            <a:ext cx="10913165" cy="1292087"/>
          </a:xfrm>
        </p:spPr>
        <p:txBody>
          <a:bodyPr/>
          <a:lstStyle/>
          <a:p>
            <a:r>
              <a:rPr lang="es-ES" b="1" dirty="0" smtClean="0">
                <a:solidFill>
                  <a:schemeClr val="tx1"/>
                </a:solidFill>
              </a:rPr>
              <a:t>Descripción Hacienda Río </a:t>
            </a:r>
            <a:r>
              <a:rPr lang="es-ES" b="1" dirty="0" smtClean="0">
                <a:solidFill>
                  <a:schemeClr val="bg1"/>
                </a:solidFill>
              </a:rPr>
              <a:t>Blanco</a:t>
            </a:r>
            <a:endParaRPr lang="es-ES" b="1" dirty="0">
              <a:solidFill>
                <a:schemeClr val="bg1"/>
              </a:solidFill>
            </a:endParaRPr>
          </a:p>
        </p:txBody>
      </p:sp>
      <p:sp>
        <p:nvSpPr>
          <p:cNvPr id="5" name="Botón de acción: Película 4">
            <a:hlinkClick r:id="rId2" action="ppaction://hlinkpres?slideindex=1&amp;slidetitle=Presentación de PowerPoint" highlightClick="1"/>
          </p:cNvPr>
          <p:cNvSpPr/>
          <p:nvPr/>
        </p:nvSpPr>
        <p:spPr>
          <a:xfrm>
            <a:off x="433258" y="6208969"/>
            <a:ext cx="431321" cy="448574"/>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42211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82357" y="1303635"/>
            <a:ext cx="7334892" cy="923330"/>
          </a:xfrm>
          <a:prstGeom prst="rect">
            <a:avLst/>
          </a:prstGeom>
          <a:noFill/>
        </p:spPr>
        <p:txBody>
          <a:bodyPr wrap="none" lIns="91440" tIns="45720" rIns="91440" bIns="45720">
            <a:spAutoFit/>
          </a:bodyPr>
          <a:lstStyle/>
          <a:p>
            <a:pPr algn="ctr"/>
            <a:r>
              <a:rPr lang="es-ES" sz="5400" b="0" cap="none" spc="0" dirty="0" smtClean="0">
                <a:ln w="0"/>
                <a:solidFill>
                  <a:schemeClr val="tx1"/>
                </a:solidFill>
                <a:effectLst>
                  <a:outerShdw blurRad="38100" dist="19050" dir="2700000" algn="tl" rotWithShape="0">
                    <a:schemeClr val="dk1">
                      <a:alpha val="40000"/>
                    </a:schemeClr>
                  </a:outerShdw>
                </a:effectLst>
              </a:rPr>
              <a:t>Propuesta de Proyecto</a:t>
            </a:r>
            <a:endParaRPr lang="es-ES" sz="5400" b="0" cap="none" spc="0" dirty="0">
              <a:ln w="0"/>
              <a:solidFill>
                <a:schemeClr val="tx1"/>
              </a:solidFill>
              <a:effectLst>
                <a:outerShdw blurRad="38100" dist="19050" dir="2700000" algn="tl" rotWithShape="0">
                  <a:schemeClr val="dk1">
                    <a:alpha val="40000"/>
                  </a:schemeClr>
                </a:outerShdw>
              </a:effectLst>
            </a:endParaRPr>
          </a:p>
        </p:txBody>
      </p:sp>
      <p:sp>
        <p:nvSpPr>
          <p:cNvPr id="3" name="Rectángulo 2"/>
          <p:cNvSpPr/>
          <p:nvPr/>
        </p:nvSpPr>
        <p:spPr>
          <a:xfrm>
            <a:off x="834189" y="2697014"/>
            <a:ext cx="8390021" cy="1754326"/>
          </a:xfrm>
          <a:prstGeom prst="rect">
            <a:avLst/>
          </a:prstGeom>
        </p:spPr>
        <p:txBody>
          <a:bodyPr wrap="square">
            <a:spAutoFit/>
          </a:bodyPr>
          <a:lstStyle/>
          <a:p>
            <a:pPr algn="just">
              <a:lnSpc>
                <a:spcPct val="150000"/>
              </a:lnSpc>
              <a:spcBef>
                <a:spcPts val="1000"/>
              </a:spcBef>
              <a:spcAft>
                <a:spcPts val="1000"/>
              </a:spcAft>
            </a:pPr>
            <a:r>
              <a:rPr lang="es-EC" dirty="0">
                <a:latin typeface="Times New Roman" panose="02020603050405020304" pitchFamily="18" charset="0"/>
                <a:ea typeface="Times New Roman" panose="02020603050405020304" pitchFamily="18" charset="0"/>
                <a:cs typeface="Times New Roman" panose="02020603050405020304" pitchFamily="18" charset="0"/>
              </a:rPr>
              <a:t>Las actividades que se </a:t>
            </a:r>
            <a:r>
              <a:rPr lang="es-EC" dirty="0" smtClean="0">
                <a:latin typeface="Times New Roman" panose="02020603050405020304" pitchFamily="18" charset="0"/>
                <a:ea typeface="Times New Roman" panose="02020603050405020304" pitchFamily="18" charset="0"/>
                <a:cs typeface="Times New Roman" panose="02020603050405020304" pitchFamily="18" charset="0"/>
              </a:rPr>
              <a:t>plantea implementarán </a:t>
            </a:r>
            <a:r>
              <a:rPr lang="es-EC" dirty="0">
                <a:latin typeface="Times New Roman" panose="02020603050405020304" pitchFamily="18" charset="0"/>
                <a:ea typeface="Times New Roman" panose="02020603050405020304" pitchFamily="18" charset="0"/>
                <a:cs typeface="Times New Roman" panose="02020603050405020304" pitchFamily="18" charset="0"/>
              </a:rPr>
              <a:t>se las </a:t>
            </a:r>
            <a:r>
              <a:rPr lang="es-EC" dirty="0" smtClean="0">
                <a:latin typeface="Times New Roman" panose="02020603050405020304" pitchFamily="18" charset="0"/>
                <a:ea typeface="Times New Roman" panose="02020603050405020304" pitchFamily="18" charset="0"/>
                <a:cs typeface="Times New Roman" panose="02020603050405020304" pitchFamily="18" charset="0"/>
              </a:rPr>
              <a:t>ha </a:t>
            </a:r>
            <a:r>
              <a:rPr lang="es-EC" dirty="0">
                <a:latin typeface="Times New Roman" panose="02020603050405020304" pitchFamily="18" charset="0"/>
                <a:ea typeface="Times New Roman" panose="02020603050405020304" pitchFamily="18" charset="0"/>
                <a:cs typeface="Times New Roman" panose="02020603050405020304" pitchFamily="18" charset="0"/>
              </a:rPr>
              <a:t>escogido ya que la hacienda ofrece la infraestructura para poder </a:t>
            </a:r>
            <a:r>
              <a:rPr lang="es-EC" dirty="0" smtClean="0">
                <a:latin typeface="Times New Roman" panose="02020603050405020304" pitchFamily="18" charset="0"/>
                <a:ea typeface="Times New Roman" panose="02020603050405020304" pitchFamily="18" charset="0"/>
                <a:cs typeface="Times New Roman" panose="02020603050405020304" pitchFamily="18" charset="0"/>
              </a:rPr>
              <a:t>implementarlas; </a:t>
            </a:r>
            <a:r>
              <a:rPr lang="es-EC" dirty="0">
                <a:latin typeface="Times New Roman" panose="02020603050405020304" pitchFamily="18" charset="0"/>
                <a:ea typeface="Times New Roman" panose="02020603050405020304" pitchFamily="18" charset="0"/>
                <a:cs typeface="Times New Roman" panose="02020603050405020304" pitchFamily="18" charset="0"/>
              </a:rPr>
              <a:t>además, se evidencia que en la zona existe demanda por establecimientos de alimentos típicos, actividades con la naturaleza y alojamiento en lugares antiguos. </a:t>
            </a:r>
            <a:endParaRPr lang="es-E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846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2607" y="1997519"/>
            <a:ext cx="8853813" cy="4093428"/>
          </a:xfrm>
          <a:prstGeom prst="rect">
            <a:avLst/>
          </a:prstGeom>
        </p:spPr>
        <p:txBody>
          <a:bodyPr wrap="square">
            <a:spAutoFit/>
          </a:bodyPr>
          <a:lstStyle/>
          <a:p>
            <a:pPr marL="285750" indent="-285750" algn="just">
              <a:lnSpc>
                <a:spcPct val="150000"/>
              </a:lnSpc>
              <a:spcBef>
                <a:spcPts val="1000"/>
              </a:spcBef>
              <a:spcAft>
                <a:spcPts val="1000"/>
              </a:spcAft>
              <a:buFont typeface="Wingdings" panose="05000000000000000000" pitchFamily="2" charset="2"/>
              <a:buChar char="ü"/>
            </a:pP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 </a:t>
            </a: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ALOJAMIENTO </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tipo </a:t>
            </a:r>
            <a:r>
              <a:rPr lang="es-EC"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farm</a:t>
            </a:r>
            <a:r>
              <a:rPr lang="es-EC" sz="2000" b="1"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C"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stay</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 con servicio de </a:t>
            </a:r>
            <a:r>
              <a:rPr lang="es-EC" sz="2000" b="1" i="1" dirty="0" smtClean="0">
                <a:latin typeface="Times New Roman" panose="02020603050405020304" pitchFamily="18" charset="0"/>
                <a:ea typeface="Times New Roman" panose="02020603050405020304" pitchFamily="18" charset="0"/>
                <a:cs typeface="Times New Roman" panose="02020603050405020304" pitchFamily="18" charset="0"/>
              </a:rPr>
              <a:t>Bed &amp; </a:t>
            </a:r>
            <a:r>
              <a:rPr lang="es-EC"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breakfast</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 en la casa antigua de la hacienda</a:t>
            </a:r>
          </a:p>
          <a:p>
            <a:pPr marL="285750" indent="-285750" algn="just">
              <a:lnSpc>
                <a:spcPct val="150000"/>
              </a:lnSpc>
              <a:spcBef>
                <a:spcPts val="1000"/>
              </a:spcBef>
              <a:spcAft>
                <a:spcPts val="1000"/>
              </a:spcAft>
              <a:buFont typeface="Wingdings" panose="05000000000000000000" pitchFamily="2" charset="2"/>
              <a:buChar char="ü"/>
            </a:pP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ACTIVIDADES  </a:t>
            </a:r>
            <a:r>
              <a:rPr lang="es-EC" sz="2000" b="1" i="1" dirty="0" smtClean="0">
                <a:latin typeface="Times New Roman" panose="02020603050405020304" pitchFamily="18" charset="0"/>
                <a:ea typeface="Times New Roman" panose="02020603050405020304" pitchFamily="18" charset="0"/>
                <a:cs typeface="Times New Roman" panose="02020603050405020304" pitchFamily="18" charset="0"/>
              </a:rPr>
              <a:t>pick-</a:t>
            </a:r>
            <a:r>
              <a:rPr lang="es-EC"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your</a:t>
            </a:r>
            <a:r>
              <a:rPr lang="es-EC" sz="2000" b="1" i="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s-EC" sz="2000" b="1" i="1" dirty="0" err="1" smtClean="0">
                <a:latin typeface="Times New Roman" panose="02020603050405020304" pitchFamily="18" charset="0"/>
                <a:ea typeface="Times New Roman" panose="02020603050405020304" pitchFamily="18" charset="0"/>
                <a:cs typeface="Times New Roman" panose="02020603050405020304" pitchFamily="18" charset="0"/>
              </a:rPr>
              <a:t>own</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 actividad que será estacional dependiendo de los productos que se siembre.</a:t>
            </a:r>
          </a:p>
          <a:p>
            <a:pPr marL="285750" indent="-285750" algn="just">
              <a:lnSpc>
                <a:spcPct val="150000"/>
              </a:lnSpc>
              <a:spcBef>
                <a:spcPts val="1000"/>
              </a:spcBef>
              <a:spcAft>
                <a:spcPts val="1000"/>
              </a:spcAft>
              <a:buFont typeface="Wingdings" panose="05000000000000000000" pitchFamily="2" charset="2"/>
              <a:buChar char="ü"/>
            </a:pP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un </a:t>
            </a: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RESTAURANTE </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y </a:t>
            </a:r>
            <a:r>
              <a:rPr lang="es-EC" sz="2000" b="1" i="1" dirty="0" smtClean="0">
                <a:latin typeface="Times New Roman" panose="02020603050405020304" pitchFamily="18" charset="0"/>
                <a:ea typeface="Times New Roman" panose="02020603050405020304" pitchFamily="18" charset="0"/>
                <a:cs typeface="Times New Roman" panose="02020603050405020304" pitchFamily="18" charset="0"/>
              </a:rPr>
              <a:t>FARM STAND </a:t>
            </a:r>
            <a:r>
              <a:rPr lang="es-EC" sz="2000" b="1" dirty="0" smtClean="0">
                <a:latin typeface="Times New Roman" panose="02020603050405020304" pitchFamily="18" charset="0"/>
                <a:ea typeface="Times New Roman" panose="02020603050405020304" pitchFamily="18" charset="0"/>
                <a:cs typeface="Times New Roman" panose="02020603050405020304" pitchFamily="18" charset="0"/>
              </a:rPr>
              <a:t>con pan casero, mermeladas y quesos artesanales</a:t>
            </a:r>
            <a:r>
              <a:rPr lang="es-EC"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lgn="just">
              <a:lnSpc>
                <a:spcPct val="150000"/>
              </a:lnSpc>
              <a:spcBef>
                <a:spcPts val="1000"/>
              </a:spcBef>
              <a:spcAft>
                <a:spcPts val="1000"/>
              </a:spcAft>
              <a:buFont typeface="Wingdings" panose="05000000000000000000" pitchFamily="2" charset="2"/>
              <a:buChar char="ü"/>
            </a:pP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 </a:t>
            </a:r>
            <a:r>
              <a:rPr lang="es-EC" sz="2000" b="1" dirty="0" smtClean="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GRANJA </a:t>
            </a:r>
            <a:r>
              <a:rPr lang="es-EC" sz="2000"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EDUCATIVA </a:t>
            </a:r>
            <a:endParaRPr lang="en-US" sz="20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5565916" y="6213591"/>
            <a:ext cx="7561008" cy="707886"/>
          </a:xfrm>
          <a:prstGeom prst="rect">
            <a:avLst/>
          </a:prstGeom>
          <a:noFill/>
        </p:spPr>
        <p:txBody>
          <a:bodyPr wrap="square" lIns="91440" tIns="45720" rIns="91440" bIns="45720">
            <a:spAutoFit/>
          </a:bodyPr>
          <a:lstStyle/>
          <a:p>
            <a:pPr marR="0" lvl="0" algn="ctr">
              <a:spcBef>
                <a:spcPts val="1000"/>
              </a:spcBef>
              <a:spcAft>
                <a:spcPts val="0"/>
              </a:spcAft>
            </a:pPr>
            <a:r>
              <a:rPr lang="es-EC" sz="4000" b="1" dirty="0" smtClean="0">
                <a:effectLst/>
                <a:latin typeface="Times New Roman" panose="02020603050405020304" pitchFamily="18" charset="0"/>
                <a:ea typeface="Times New Roman" panose="02020603050405020304" pitchFamily="18" charset="0"/>
                <a:cs typeface="Times New Roman" panose="02020603050405020304" pitchFamily="18" charset="0"/>
              </a:rPr>
              <a:t>DISEÑO DE</a:t>
            </a:r>
            <a:r>
              <a:rPr lang="es-EC" sz="4000" b="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L </a:t>
            </a:r>
            <a:r>
              <a:rPr lang="es-EC" sz="4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a:t>
            </a:r>
            <a:r>
              <a:rPr lang="es-EC" sz="4000" b="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ERVICIO</a:t>
            </a:r>
            <a:endParaRPr lang="en-US" sz="4000" b="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1305687" y="132920"/>
            <a:ext cx="6831538" cy="1450532"/>
          </a:xfrm>
          <a:prstGeom prst="rect">
            <a:avLst/>
          </a:prstGeom>
        </p:spPr>
      </p:pic>
    </p:spTree>
    <p:extLst>
      <p:ext uri="{BB962C8B-B14F-4D97-AF65-F5344CB8AC3E}">
        <p14:creationId xmlns:p14="http://schemas.microsoft.com/office/powerpoint/2010/main" val="229251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6229" y="1300240"/>
            <a:ext cx="4906068" cy="3000821"/>
          </a:xfrm>
          <a:prstGeom prst="rect">
            <a:avLst/>
          </a:prstGeom>
        </p:spPr>
        <p:txBody>
          <a:bodyPr wrap="square">
            <a:spAutoFit/>
          </a:bodyPr>
          <a:lstStyle/>
          <a:p>
            <a:pPr algn="just">
              <a:lnSpc>
                <a:spcPct val="150000"/>
              </a:lnSpc>
              <a:spcAft>
                <a:spcPts val="1000"/>
              </a:spcAft>
            </a:pPr>
            <a:r>
              <a:rPr lang="es-EC" dirty="0" smtClean="0">
                <a:effectLst/>
                <a:latin typeface="Times New Roman" panose="02020603050405020304" pitchFamily="18" charset="0"/>
                <a:ea typeface="Times New Roman" panose="02020603050405020304" pitchFamily="18" charset="0"/>
              </a:rPr>
              <a:t>El </a:t>
            </a:r>
            <a:r>
              <a:rPr lang="es-EC" i="1" dirty="0" err="1" smtClean="0">
                <a:effectLst/>
                <a:latin typeface="Times New Roman" panose="02020603050405020304" pitchFamily="18" charset="0"/>
                <a:ea typeface="Times New Roman" panose="02020603050405020304" pitchFamily="18" charset="0"/>
              </a:rPr>
              <a:t>Farmstay</a:t>
            </a:r>
            <a:r>
              <a:rPr lang="es-EC" dirty="0" smtClean="0">
                <a:effectLst/>
                <a:latin typeface="Times New Roman" panose="02020603050405020304" pitchFamily="18" charset="0"/>
                <a:ea typeface="Times New Roman" panose="02020603050405020304" pitchFamily="18" charset="0"/>
              </a:rPr>
              <a:t> consiste en un tipo de </a:t>
            </a:r>
            <a:r>
              <a:rPr lang="es-EC" dirty="0" err="1" smtClean="0">
                <a:effectLst/>
                <a:latin typeface="Times New Roman" panose="02020603050405020304" pitchFamily="18" charset="0"/>
                <a:ea typeface="Times New Roman" panose="02020603050405020304" pitchFamily="18" charset="0"/>
              </a:rPr>
              <a:t>bed</a:t>
            </a:r>
            <a:r>
              <a:rPr lang="es-EC" dirty="0" smtClean="0">
                <a:effectLst/>
                <a:latin typeface="Times New Roman" panose="02020603050405020304" pitchFamily="18" charset="0"/>
                <a:ea typeface="Times New Roman" panose="02020603050405020304" pitchFamily="18" charset="0"/>
              </a:rPr>
              <a:t> &amp; </a:t>
            </a:r>
            <a:r>
              <a:rPr lang="es-EC" dirty="0" err="1" smtClean="0">
                <a:effectLst/>
                <a:latin typeface="Times New Roman" panose="02020603050405020304" pitchFamily="18" charset="0"/>
                <a:ea typeface="Times New Roman" panose="02020603050405020304" pitchFamily="18" charset="0"/>
              </a:rPr>
              <a:t>breakfast</a:t>
            </a:r>
            <a:r>
              <a:rPr lang="es-EC" dirty="0" smtClean="0">
                <a:effectLst/>
                <a:latin typeface="Times New Roman" panose="02020603050405020304" pitchFamily="18" charset="0"/>
                <a:ea typeface="Times New Roman" panose="02020603050405020304" pitchFamily="18" charset="0"/>
              </a:rPr>
              <a:t> en la casa de una hacienda, en donde los huéspedes se alojan en un dormitorio dentro de la casa de la hacienda, los servicios que se incluyen son básicos, como si fuera parte de la vivienda de un familiar. </a:t>
            </a:r>
            <a:r>
              <a:rPr lang="es-EC" dirty="0" smtClean="0">
                <a:solidFill>
                  <a:srgbClr val="000000"/>
                </a:solidFill>
                <a:effectLst/>
                <a:latin typeface="Times New Roman" panose="02020603050405020304" pitchFamily="18" charset="0"/>
                <a:ea typeface="Times New Roman" panose="02020603050405020304" pitchFamily="18" charset="0"/>
              </a:rPr>
              <a:t>El servicio de </a:t>
            </a:r>
            <a:r>
              <a:rPr lang="es-EC" dirty="0" err="1" smtClean="0">
                <a:solidFill>
                  <a:srgbClr val="000000"/>
                </a:solidFill>
                <a:effectLst/>
                <a:latin typeface="Times New Roman" panose="02020603050405020304" pitchFamily="18" charset="0"/>
                <a:ea typeface="Times New Roman" panose="02020603050405020304" pitchFamily="18" charset="0"/>
              </a:rPr>
              <a:t>bed</a:t>
            </a:r>
            <a:r>
              <a:rPr lang="es-EC" i="1" dirty="0" smtClean="0">
                <a:solidFill>
                  <a:srgbClr val="000000"/>
                </a:solidFill>
                <a:effectLst/>
                <a:latin typeface="Times New Roman" panose="02020603050405020304" pitchFamily="18" charset="0"/>
                <a:ea typeface="Times New Roman" panose="02020603050405020304" pitchFamily="18" charset="0"/>
              </a:rPr>
              <a:t> &amp; </a:t>
            </a:r>
            <a:r>
              <a:rPr lang="es-EC" i="1" dirty="0" err="1" smtClean="0">
                <a:solidFill>
                  <a:srgbClr val="000000"/>
                </a:solidFill>
                <a:effectLst/>
                <a:latin typeface="Times New Roman" panose="02020603050405020304" pitchFamily="18" charset="0"/>
                <a:ea typeface="Times New Roman" panose="02020603050405020304" pitchFamily="18" charset="0"/>
              </a:rPr>
              <a:t>breakfast</a:t>
            </a:r>
            <a:r>
              <a:rPr lang="es-EC" i="1" dirty="0" smtClean="0">
                <a:solidFill>
                  <a:srgbClr val="000000"/>
                </a:solidFill>
                <a:effectLst/>
                <a:latin typeface="Times New Roman" panose="02020603050405020304" pitchFamily="18" charset="0"/>
                <a:ea typeface="Times New Roman" panose="02020603050405020304" pitchFamily="18" charset="0"/>
              </a:rPr>
              <a:t> de</a:t>
            </a:r>
            <a:r>
              <a:rPr lang="es-EC" dirty="0" smtClean="0">
                <a:solidFill>
                  <a:srgbClr val="000000"/>
                </a:solidFill>
                <a:effectLst/>
                <a:latin typeface="Times New Roman" panose="02020603050405020304" pitchFamily="18" charset="0"/>
                <a:ea typeface="Times New Roman" panose="02020603050405020304" pitchFamily="18" charset="0"/>
              </a:rPr>
              <a:t> este proyecto</a:t>
            </a:r>
            <a:r>
              <a:rPr lang="es-EC" i="1" dirty="0" smtClean="0">
                <a:solidFill>
                  <a:srgbClr val="000000"/>
                </a:solidFill>
                <a:effectLst/>
                <a:latin typeface="Times New Roman" panose="02020603050405020304" pitchFamily="18" charset="0"/>
                <a:ea typeface="Times New Roman" panose="02020603050405020304" pitchFamily="18" charset="0"/>
              </a:rPr>
              <a:t> </a:t>
            </a:r>
            <a:r>
              <a:rPr lang="es-EC" dirty="0" smtClean="0">
                <a:solidFill>
                  <a:srgbClr val="000000"/>
                </a:solidFill>
                <a:effectLst/>
                <a:latin typeface="Times New Roman" panose="02020603050405020304" pitchFamily="18" charset="0"/>
                <a:ea typeface="Times New Roman" panose="02020603050405020304" pitchFamily="18" charset="0"/>
              </a:rPr>
              <a:t>se dividirá en </a:t>
            </a:r>
            <a:r>
              <a:rPr lang="es-EC" i="1" dirty="0" err="1" smtClean="0">
                <a:solidFill>
                  <a:srgbClr val="000000"/>
                </a:solidFill>
                <a:effectLst/>
                <a:latin typeface="Times New Roman" panose="02020603050405020304" pitchFamily="18" charset="0"/>
                <a:ea typeface="Times New Roman" panose="02020603050405020304" pitchFamily="18" charset="0"/>
              </a:rPr>
              <a:t>frontdesk</a:t>
            </a:r>
            <a:r>
              <a:rPr lang="es-EC" dirty="0" smtClean="0">
                <a:solidFill>
                  <a:srgbClr val="000000"/>
                </a:solidFill>
                <a:effectLst/>
                <a:latin typeface="Times New Roman" panose="02020603050405020304" pitchFamily="18" charset="0"/>
                <a:ea typeface="Times New Roman" panose="02020603050405020304" pitchFamily="18" charset="0"/>
              </a:rPr>
              <a:t> y </a:t>
            </a:r>
            <a:r>
              <a:rPr lang="es-EC" i="1" dirty="0" err="1" smtClean="0">
                <a:solidFill>
                  <a:srgbClr val="000000"/>
                </a:solidFill>
                <a:effectLst/>
                <a:latin typeface="Times New Roman" panose="02020603050405020304" pitchFamily="18" charset="0"/>
                <a:ea typeface="Times New Roman" panose="02020603050405020304" pitchFamily="18" charset="0"/>
              </a:rPr>
              <a:t>houskeeping</a:t>
            </a:r>
            <a:r>
              <a:rPr lang="es-EC" i="1" dirty="0" smtClean="0">
                <a:solidFill>
                  <a:srgbClr val="000000"/>
                </a:solidFill>
                <a:effectLst/>
                <a:latin typeface="Times New Roman" panose="02020603050405020304" pitchFamily="18" charset="0"/>
                <a:ea typeface="Times New Roman" panose="02020603050405020304" pitchFamily="18" charset="0"/>
              </a:rPr>
              <a:t>.</a:t>
            </a:r>
            <a:endParaRPr lang="en-US" dirty="0">
              <a:effectLst/>
              <a:latin typeface="Times New Roman" panose="02020603050405020304" pitchFamily="18" charset="0"/>
              <a:ea typeface="Times New Roman" panose="02020603050405020304" pitchFamily="18" charset="0"/>
            </a:endParaRPr>
          </a:p>
        </p:txBody>
      </p:sp>
      <p:sp>
        <p:nvSpPr>
          <p:cNvPr id="3" name="Rectangle 2"/>
          <p:cNvSpPr/>
          <p:nvPr/>
        </p:nvSpPr>
        <p:spPr>
          <a:xfrm>
            <a:off x="7152640" y="5934670"/>
            <a:ext cx="5354351" cy="923330"/>
          </a:xfrm>
          <a:prstGeom prst="rect">
            <a:avLst/>
          </a:prstGeom>
          <a:noFill/>
        </p:spPr>
        <p:txBody>
          <a:bodyPr wrap="none" lIns="91440" tIns="45720" rIns="91440" bIns="45720">
            <a:spAutoFit/>
          </a:bodyPr>
          <a:lstStyle/>
          <a:p>
            <a:pPr algn="ctr"/>
            <a:r>
              <a:rPr lang="es-EC" sz="5400" b="1" dirty="0" smtClean="0">
                <a:effectLst/>
                <a:latin typeface="Trebuchet MS" panose="020B0603020202020204" pitchFamily="34" charset="0"/>
                <a:ea typeface="Times New Roman" panose="02020603050405020304" pitchFamily="18" charset="0"/>
              </a:rPr>
              <a:t>Bed &amp; </a:t>
            </a:r>
            <a:r>
              <a:rPr lang="es-EC" sz="5400" b="1" dirty="0" smtClean="0">
                <a:solidFill>
                  <a:schemeClr val="bg1"/>
                </a:solidFill>
                <a:latin typeface="Trebuchet MS" panose="020B0603020202020204" pitchFamily="34" charset="0"/>
                <a:ea typeface="Times New Roman" panose="02020603050405020304" pitchFamily="18" charset="0"/>
              </a:rPr>
              <a:t>B</a:t>
            </a:r>
            <a:r>
              <a:rPr lang="es-EC" sz="5400" b="1" dirty="0" smtClean="0">
                <a:solidFill>
                  <a:schemeClr val="bg1"/>
                </a:solidFill>
                <a:effectLst/>
                <a:latin typeface="Trebuchet MS" panose="020B0603020202020204" pitchFamily="34" charset="0"/>
                <a:ea typeface="Times New Roman" panose="02020603050405020304" pitchFamily="18" charset="0"/>
              </a:rPr>
              <a:t>reakfast</a:t>
            </a:r>
            <a:endParaRPr lang="en-US" sz="5400" b="1" cap="none" spc="0" dirty="0">
              <a:ln w="0"/>
              <a:solidFill>
                <a:schemeClr val="bg1"/>
              </a:solidFill>
              <a:effectLst>
                <a:outerShdw blurRad="38100" dist="19050" dir="2700000" algn="tl" rotWithShape="0">
                  <a:schemeClr val="dk1">
                    <a:alpha val="40000"/>
                  </a:schemeClr>
                </a:outerShdw>
              </a:effectLst>
              <a:latin typeface="Trebuchet MS" panose="020B0603020202020204" pitchFamily="34" charset="0"/>
            </a:endParaRPr>
          </a:p>
        </p:txBody>
      </p:sp>
      <p:pic>
        <p:nvPicPr>
          <p:cNvPr id="4" name="Picture 2"/>
          <p:cNvPicPr>
            <a:picLocks noChangeAspect="1" noChangeArrowheads="1"/>
          </p:cNvPicPr>
          <p:nvPr/>
        </p:nvPicPr>
        <p:blipFill rotWithShape="1">
          <a:blip r:embed="rId2"/>
          <a:srcRect t="6421"/>
          <a:stretch/>
        </p:blipFill>
        <p:spPr bwMode="auto">
          <a:xfrm>
            <a:off x="632572" y="962309"/>
            <a:ext cx="3352800" cy="4442339"/>
          </a:xfrm>
          <a:prstGeom prst="rect">
            <a:avLst/>
          </a:prstGeom>
          <a:noFill/>
          <a:ln w="9525">
            <a:noFill/>
            <a:miter lim="800000"/>
            <a:headEnd/>
            <a:tailEnd/>
          </a:ln>
          <a:effectLst/>
        </p:spPr>
      </p:pic>
    </p:spTree>
    <p:extLst>
      <p:ext uri="{BB962C8B-B14F-4D97-AF65-F5344CB8AC3E}">
        <p14:creationId xmlns:p14="http://schemas.microsoft.com/office/powerpoint/2010/main" val="163581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322" y="2217030"/>
            <a:ext cx="3228725" cy="2426305"/>
          </a:xfrm>
          <a:prstGeom prst="rect">
            <a:avLst/>
          </a:prstGeom>
        </p:spPr>
        <p:txBody>
          <a:bodyPr wrap="square">
            <a:spAutoFit/>
          </a:bodyPr>
          <a:lstStyle/>
          <a:p>
            <a:pPr marL="285750" indent="-285750" algn="just">
              <a:lnSpc>
                <a:spcPct val="150000"/>
              </a:lnSpc>
              <a:spcBef>
                <a:spcPts val="1000"/>
              </a:spcBef>
              <a:spcAft>
                <a:spcPts val="1000"/>
              </a:spcAft>
              <a:buFont typeface="Wingdings" panose="05000000000000000000" pitchFamily="2" charset="2"/>
              <a:buChar char="ü"/>
            </a:pPr>
            <a:r>
              <a:rPr lang="es-EC" b="1" dirty="0">
                <a:latin typeface="Times New Roman" panose="02020603050405020304" pitchFamily="18" charset="0"/>
                <a:ea typeface="Times New Roman" panose="02020603050405020304" pitchFamily="18" charset="0"/>
                <a:cs typeface="Times New Roman" panose="02020603050405020304" pitchFamily="18" charset="0"/>
              </a:rPr>
              <a:t>M</a:t>
            </a:r>
            <a:r>
              <a:rPr lang="es-EC" b="1" dirty="0" smtClean="0">
                <a:effectLst/>
                <a:latin typeface="Times New Roman" panose="02020603050405020304" pitchFamily="18" charset="0"/>
                <a:ea typeface="Times New Roman" panose="02020603050405020304" pitchFamily="18" charset="0"/>
                <a:cs typeface="Times New Roman" panose="02020603050405020304" pitchFamily="18" charset="0"/>
              </a:rPr>
              <a:t>enú a la carta</a:t>
            </a:r>
          </a:p>
          <a:p>
            <a:pPr marL="285750" indent="-285750" algn="just">
              <a:lnSpc>
                <a:spcPct val="150000"/>
              </a:lnSpc>
              <a:spcBef>
                <a:spcPts val="1000"/>
              </a:spcBef>
              <a:spcAft>
                <a:spcPts val="1000"/>
              </a:spcAft>
              <a:buFont typeface="Wingdings" panose="05000000000000000000" pitchFamily="2" charset="2"/>
              <a:buChar char="ü"/>
            </a:pPr>
            <a:r>
              <a:rPr lang="es-EC" b="1" dirty="0" smtClean="0">
                <a:effectLst/>
                <a:latin typeface="Times New Roman" panose="02020603050405020304" pitchFamily="18" charset="0"/>
                <a:ea typeface="Times New Roman" panose="02020603050405020304" pitchFamily="18" charset="0"/>
                <a:cs typeface="Times New Roman" panose="02020603050405020304" pitchFamily="18" charset="0"/>
              </a:rPr>
              <a:t>Abierto para todo público, fines de semana y feriados, con capacidad para 30 personas. </a:t>
            </a:r>
            <a:endParaRPr lang="en-US"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8368747" y="6150114"/>
            <a:ext cx="4161183" cy="707886"/>
          </a:xfrm>
          <a:prstGeom prst="rect">
            <a:avLst/>
          </a:prstGeom>
          <a:noFill/>
        </p:spPr>
        <p:txBody>
          <a:bodyPr wrap="square" lIns="91440" tIns="45720" rIns="91440" bIns="45720">
            <a:spAutoFit/>
          </a:bodyPr>
          <a:lstStyle/>
          <a:p>
            <a:pPr algn="ctr"/>
            <a:r>
              <a:rPr lang="en-US" sz="4000" b="1" cap="none" spc="0" dirty="0" smtClean="0">
                <a:ln w="0"/>
              </a:rPr>
              <a:t>RES</a:t>
            </a:r>
            <a:r>
              <a:rPr lang="en-US" sz="4000" b="1" cap="none" spc="0" dirty="0" smtClean="0">
                <a:ln w="0"/>
                <a:solidFill>
                  <a:schemeClr val="bg1"/>
                </a:solidFill>
              </a:rPr>
              <a:t>TAURANTE</a:t>
            </a:r>
            <a:endParaRPr lang="en-US" sz="4000" b="1" cap="none" spc="0" dirty="0">
              <a:ln w="0"/>
              <a:solidFill>
                <a:schemeClr val="bg1"/>
              </a:solidFill>
            </a:endParaRPr>
          </a:p>
        </p:txBody>
      </p:sp>
      <p:graphicFrame>
        <p:nvGraphicFramePr>
          <p:cNvPr id="8" name="7 Diagrama"/>
          <p:cNvGraphicFramePr/>
          <p:nvPr>
            <p:extLst>
              <p:ext uri="{D42A27DB-BD31-4B8C-83A1-F6EECF244321}">
                <p14:modId xmlns:p14="http://schemas.microsoft.com/office/powerpoint/2010/main" val="2060607435"/>
              </p:ext>
            </p:extLst>
          </p:nvPr>
        </p:nvGraphicFramePr>
        <p:xfrm>
          <a:off x="4487771" y="664305"/>
          <a:ext cx="7210854" cy="4833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D:\Mis documentos\M Veronica P\TESIS TURISMO\fotos\New folder\IMG_0347.JPG"/>
          <p:cNvPicPr>
            <a:picLocks noChangeAspect="1" noChangeArrowheads="1"/>
          </p:cNvPicPr>
          <p:nvPr/>
        </p:nvPicPr>
        <p:blipFill>
          <a:blip r:embed="rId7" cstate="print"/>
          <a:srcRect/>
          <a:stretch>
            <a:fillRect/>
          </a:stretch>
        </p:blipFill>
        <p:spPr bwMode="auto">
          <a:xfrm>
            <a:off x="790833" y="614086"/>
            <a:ext cx="12192000" cy="4902294"/>
          </a:xfrm>
          <a:prstGeom prst="rect">
            <a:avLst/>
          </a:prstGeom>
          <a:noFill/>
        </p:spPr>
      </p:pic>
    </p:spTree>
    <p:extLst>
      <p:ext uri="{BB962C8B-B14F-4D97-AF65-F5344CB8AC3E}">
        <p14:creationId xmlns:p14="http://schemas.microsoft.com/office/powerpoint/2010/main" val="997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22296" y="6088559"/>
            <a:ext cx="2926411" cy="830997"/>
          </a:xfrm>
          <a:prstGeom prst="rect">
            <a:avLst/>
          </a:prstGeom>
          <a:noFill/>
        </p:spPr>
        <p:txBody>
          <a:bodyPr wrap="square" lIns="91440" tIns="45720" rIns="91440" bIns="45720">
            <a:spAutoFit/>
          </a:bodyPr>
          <a:lstStyle/>
          <a:p>
            <a:pPr marL="0" lvl="2" algn="ctr"/>
            <a:r>
              <a:rPr lang="es-EC" sz="4800" b="1" i="1" dirty="0" smtClean="0">
                <a:solidFill>
                  <a:schemeClr val="bg1"/>
                </a:solidFill>
                <a:latin typeface="Times New Roman" pitchFamily="18" charset="0"/>
                <a:cs typeface="Times New Roman" pitchFamily="18" charset="0"/>
              </a:rPr>
              <a:t>U-Pick</a:t>
            </a:r>
            <a:endParaRPr lang="en-US" sz="4800" b="0" cap="none" spc="0"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endParaRPr>
          </a:p>
        </p:txBody>
      </p:sp>
      <p:sp>
        <p:nvSpPr>
          <p:cNvPr id="3" name="Rectangle 2"/>
          <p:cNvSpPr/>
          <p:nvPr/>
        </p:nvSpPr>
        <p:spPr>
          <a:xfrm>
            <a:off x="2381530" y="3005683"/>
            <a:ext cx="4431433" cy="2585323"/>
          </a:xfrm>
          <a:prstGeom prst="rect">
            <a:avLst/>
          </a:prstGeom>
        </p:spPr>
        <p:txBody>
          <a:bodyPr wrap="square">
            <a:spAutoFit/>
          </a:bodyPr>
          <a:lstStyle/>
          <a:p>
            <a:pPr algn="just">
              <a:lnSpc>
                <a:spcPct val="150000"/>
              </a:lnSpc>
              <a:spcBef>
                <a:spcPts val="1000"/>
              </a:spcBef>
              <a:spcAft>
                <a:spcPts val="1000"/>
              </a:spcAft>
            </a:pPr>
            <a:r>
              <a:rPr lang="es-EC" dirty="0">
                <a:latin typeface="Times New Roman" panose="02020603050405020304" pitchFamily="18" charset="0"/>
                <a:ea typeface="Times New Roman" panose="02020603050405020304" pitchFamily="18" charset="0"/>
                <a:cs typeface="Times New Roman" panose="02020603050405020304" pitchFamily="18" charset="0"/>
              </a:rPr>
              <a:t>L</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os turistas visitan los grandes sembríos de frutas y verduras  trasladados por medio de remolques tirados por tractores, para recrearse con la naturaleza mientras recolectan los frutos para luego comprarlos y disfrutarlos en sus hogares.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Rectangle 3"/>
          <p:cNvSpPr/>
          <p:nvPr/>
        </p:nvSpPr>
        <p:spPr>
          <a:xfrm>
            <a:off x="1379448" y="5591006"/>
            <a:ext cx="5910592" cy="369332"/>
          </a:xfrm>
          <a:prstGeom prst="rect">
            <a:avLst/>
          </a:prstGeom>
        </p:spPr>
        <p:txBody>
          <a:bodyPr wrap="none">
            <a:spAutoFit/>
          </a:bodyPr>
          <a:lstStyle/>
          <a:p>
            <a:r>
              <a:rPr lang="es-EC" dirty="0" smtClean="0">
                <a:effectLst/>
                <a:latin typeface="Times New Roman" panose="02020603050405020304" pitchFamily="18" charset="0"/>
                <a:ea typeface="Times New Roman" panose="02020603050405020304" pitchFamily="18" charset="0"/>
              </a:rPr>
              <a:t>Recolecta de maíz, variedades de papa, capulí, </a:t>
            </a:r>
            <a:r>
              <a:rPr lang="es-EC" dirty="0" err="1" smtClean="0">
                <a:effectLst/>
                <a:latin typeface="Times New Roman" panose="02020603050405020304" pitchFamily="18" charset="0"/>
                <a:ea typeface="Times New Roman" panose="02020603050405020304" pitchFamily="18" charset="0"/>
              </a:rPr>
              <a:t>taxo</a:t>
            </a:r>
            <a:r>
              <a:rPr lang="es-EC" dirty="0" smtClean="0">
                <a:effectLst/>
                <a:latin typeface="Times New Roman" panose="02020603050405020304" pitchFamily="18" charset="0"/>
                <a:ea typeface="Times New Roman" panose="02020603050405020304" pitchFamily="18" charset="0"/>
              </a:rPr>
              <a:t>, verduras </a:t>
            </a:r>
            <a:endParaRPr lang="en-US" dirty="0"/>
          </a:p>
        </p:txBody>
      </p:sp>
      <p:pic>
        <p:nvPicPr>
          <p:cNvPr id="2050" name="Picture 2" descr="https://www.landthink.com/wp-content/uploads/agritouri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2711" y="363255"/>
            <a:ext cx="7069069" cy="2454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15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p:cTn id="14" dur="500" fill="hold"/>
                                        <p:tgtEl>
                                          <p:spTgt spid="2050"/>
                                        </p:tgtEl>
                                        <p:attrNameLst>
                                          <p:attrName>ppt_w</p:attrName>
                                        </p:attrNameLst>
                                      </p:cBhvr>
                                      <p:tavLst>
                                        <p:tav tm="0">
                                          <p:val>
                                            <p:fltVal val="0"/>
                                          </p:val>
                                        </p:tav>
                                        <p:tav tm="100000">
                                          <p:val>
                                            <p:strVal val="#ppt_w"/>
                                          </p:val>
                                        </p:tav>
                                      </p:tavLst>
                                    </p:anim>
                                    <p:anim calcmode="lin" valueType="num">
                                      <p:cBhvr>
                                        <p:cTn id="15" dur="500" fill="hold"/>
                                        <p:tgtEl>
                                          <p:spTgt spid="2050"/>
                                        </p:tgtEl>
                                        <p:attrNameLst>
                                          <p:attrName>ppt_h</p:attrName>
                                        </p:attrNameLst>
                                      </p:cBhvr>
                                      <p:tavLst>
                                        <p:tav tm="0">
                                          <p:val>
                                            <p:fltVal val="0"/>
                                          </p:val>
                                        </p:tav>
                                        <p:tav tm="100000">
                                          <p:val>
                                            <p:strVal val="#ppt_h"/>
                                          </p:val>
                                        </p:tav>
                                      </p:tavLst>
                                    </p:anim>
                                    <p:animEffect transition="in" filter="fade">
                                      <p:cBhvr>
                                        <p:cTn id="16" dur="500"/>
                                        <p:tgtEl>
                                          <p:spTgt spid="2050"/>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lombia Realismo Mágico - Comercial español ref Café">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96347" y="208722"/>
            <a:ext cx="11019183" cy="6198290"/>
          </a:xfrm>
          <a:prstGeom prst="rect">
            <a:avLst/>
          </a:prstGeom>
        </p:spPr>
      </p:pic>
    </p:spTree>
    <p:extLst>
      <p:ext uri="{BB962C8B-B14F-4D97-AF65-F5344CB8AC3E}">
        <p14:creationId xmlns:p14="http://schemas.microsoft.com/office/powerpoint/2010/main" val="2553247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6886" y="742127"/>
            <a:ext cx="9753600" cy="507831"/>
          </a:xfrm>
          <a:prstGeom prst="rect">
            <a:avLst/>
          </a:prstGeom>
        </p:spPr>
        <p:txBody>
          <a:bodyPr wrap="square">
            <a:spAutoFit/>
          </a:bodyPr>
          <a:lstStyle/>
          <a:p>
            <a:pPr marL="457200" marR="0" algn="just">
              <a:lnSpc>
                <a:spcPct val="150000"/>
              </a:lnSpc>
              <a:spcBef>
                <a:spcPts val="0"/>
              </a:spcBef>
              <a:spcAft>
                <a:spcPts val="0"/>
              </a:spcAft>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3" name="2 Diagrama"/>
          <p:cNvGraphicFramePr/>
          <p:nvPr>
            <p:extLst>
              <p:ext uri="{D42A27DB-BD31-4B8C-83A1-F6EECF244321}">
                <p14:modId xmlns:p14="http://schemas.microsoft.com/office/powerpoint/2010/main" val="2175615051"/>
              </p:ext>
            </p:extLst>
          </p:nvPr>
        </p:nvGraphicFramePr>
        <p:xfrm>
          <a:off x="-1497989" y="139823"/>
          <a:ext cx="6931675" cy="6332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3"/>
          <p:cNvSpPr/>
          <p:nvPr/>
        </p:nvSpPr>
        <p:spPr>
          <a:xfrm>
            <a:off x="5243076" y="742126"/>
            <a:ext cx="4238854" cy="4154984"/>
          </a:xfrm>
          <a:prstGeom prst="rect">
            <a:avLst/>
          </a:prstGeom>
        </p:spPr>
        <p:txBody>
          <a:bodyPr wrap="square">
            <a:spAutoFit/>
          </a:bodyPr>
          <a:lstStyle/>
          <a:p>
            <a:pPr marR="0" algn="just">
              <a:lnSpc>
                <a:spcPct val="150000"/>
              </a:lnSpc>
              <a:spcBef>
                <a:spcPts val="1000"/>
              </a:spcBef>
              <a:spcAft>
                <a:spcPts val="1000"/>
              </a:spcAft>
            </a:pP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 “Las granjas educativas son haciendas que reciben a sus visitantes con fines educativos, en los que aprenden uno o más aspectos específicos de sus operaciones productivas, sobre la población rural y ambiente natural alrededor de la granja y sobre cuestiones relativas a la alimentación, la cultura y la tradición rural. Esta es una de las posibles opciones que tienen los agricultores cuando se mueve lejos de la idea única de la producción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agrícola, desde l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punto de vista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económico.” </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s-EC" sz="16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Maurizio</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16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Canavaria</a:t>
            </a:r>
            <a:r>
              <a:rPr lang="es-EC"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 2011).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5 Título"/>
          <p:cNvSpPr>
            <a:spLocks noGrp="1"/>
          </p:cNvSpPr>
          <p:nvPr>
            <p:ph type="ctrTitle"/>
          </p:nvPr>
        </p:nvSpPr>
        <p:spPr>
          <a:xfrm>
            <a:off x="4240696" y="5155840"/>
            <a:ext cx="7951304" cy="1702160"/>
          </a:xfrm>
        </p:spPr>
        <p:txBody>
          <a:bodyPr/>
          <a:lstStyle/>
          <a:p>
            <a:r>
              <a:rPr lang="es-EC" b="1" dirty="0" smtClean="0">
                <a:solidFill>
                  <a:schemeClr val="tx1"/>
                </a:solidFill>
              </a:rPr>
              <a:t>Granja E</a:t>
            </a:r>
            <a:r>
              <a:rPr lang="es-EC" b="1" dirty="0" smtClean="0">
                <a:solidFill>
                  <a:schemeClr val="bg1"/>
                </a:solidFill>
              </a:rPr>
              <a:t>ducativa</a:t>
            </a:r>
            <a:endParaRPr lang="es-EC" b="1" dirty="0">
              <a:solidFill>
                <a:schemeClr val="bg1"/>
              </a:solidFill>
            </a:endParaRPr>
          </a:p>
        </p:txBody>
      </p:sp>
    </p:spTree>
    <p:extLst>
      <p:ext uri="{BB962C8B-B14F-4D97-AF65-F5344CB8AC3E}">
        <p14:creationId xmlns:p14="http://schemas.microsoft.com/office/powerpoint/2010/main" val="111340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0"/>
            <a:ext cx="8709170" cy="6858000"/>
          </a:xfrm>
          <a:prstGeom prst="rect">
            <a:avLst/>
          </a:prstGeom>
        </p:spPr>
      </p:pic>
      <p:pic>
        <p:nvPicPr>
          <p:cNvPr id="3" name="Imagen 2"/>
          <p:cNvPicPr>
            <a:picLocks noChangeAspect="1"/>
          </p:cNvPicPr>
          <p:nvPr/>
        </p:nvPicPr>
        <p:blipFill>
          <a:blip r:embed="rId3"/>
          <a:stretch>
            <a:fillRect/>
          </a:stretch>
        </p:blipFill>
        <p:spPr>
          <a:xfrm>
            <a:off x="8503298" y="2288817"/>
            <a:ext cx="3688702" cy="2958646"/>
          </a:xfrm>
          <a:prstGeom prst="rect">
            <a:avLst/>
          </a:prstGeom>
        </p:spPr>
      </p:pic>
      <p:sp>
        <p:nvSpPr>
          <p:cNvPr id="4" name="Rectangle 2"/>
          <p:cNvSpPr/>
          <p:nvPr/>
        </p:nvSpPr>
        <p:spPr>
          <a:xfrm>
            <a:off x="7786628" y="5934670"/>
            <a:ext cx="4405372" cy="923330"/>
          </a:xfrm>
          <a:prstGeom prst="rect">
            <a:avLst/>
          </a:prstGeom>
          <a:noFill/>
        </p:spPr>
        <p:txBody>
          <a:bodyPr wrap="none" lIns="91440" tIns="45720" rIns="91440" bIns="45720">
            <a:spAutoFit/>
          </a:bodyPr>
          <a:lstStyle/>
          <a:p>
            <a:pPr algn="ctr"/>
            <a:r>
              <a:rPr lang="es-ES" sz="5400" b="1" dirty="0" smtClean="0">
                <a:ln w="0"/>
                <a:effectLst>
                  <a:outerShdw blurRad="38100" dist="19050" dir="2700000" algn="tl" rotWithShape="0">
                    <a:schemeClr val="dk1">
                      <a:alpha val="40000"/>
                    </a:schemeClr>
                  </a:outerShdw>
                </a:effectLst>
              </a:rPr>
              <a:t>Comp</a:t>
            </a:r>
            <a:r>
              <a:rPr lang="es-ES" sz="5400" b="1" dirty="0" smtClean="0">
                <a:ln w="0"/>
                <a:solidFill>
                  <a:schemeClr val="bg1"/>
                </a:solidFill>
                <a:effectLst>
                  <a:outerShdw blurRad="38100" dist="19050" dir="2700000" algn="tl" rotWithShape="0">
                    <a:schemeClr val="dk1">
                      <a:alpha val="40000"/>
                    </a:schemeClr>
                  </a:outerShdw>
                </a:effectLst>
              </a:rPr>
              <a:t>etencia</a:t>
            </a:r>
            <a:endParaRPr lang="es-ES" sz="54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5805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871794" y="5715000"/>
            <a:ext cx="2488702" cy="1143000"/>
          </a:xfrm>
        </p:spPr>
        <p:txBody>
          <a:bodyPr>
            <a:normAutofit fontScale="90000"/>
          </a:bodyPr>
          <a:lstStyle/>
          <a:p>
            <a:pPr algn="ctr"/>
            <a:r>
              <a:rPr lang="es-EC" b="1" dirty="0" smtClean="0">
                <a:solidFill>
                  <a:schemeClr val="bg1"/>
                </a:solidFill>
              </a:rPr>
              <a:t>ANÁLISIS </a:t>
            </a:r>
            <a:r>
              <a:rPr lang="es-EC" dirty="0" smtClean="0"/>
              <a:t/>
            </a:r>
            <a:br>
              <a:rPr lang="es-EC" dirty="0" smtClean="0"/>
            </a:br>
            <a:r>
              <a:rPr lang="es-EC" dirty="0" smtClean="0">
                <a:solidFill>
                  <a:schemeClr val="bg1"/>
                </a:solidFill>
              </a:rPr>
              <a:t>FODA</a:t>
            </a:r>
            <a:endParaRPr lang="es-EC" dirty="0">
              <a:solidFill>
                <a:schemeClr val="bg1"/>
              </a:solidFill>
            </a:endParaRPr>
          </a:p>
        </p:txBody>
      </p:sp>
      <p:graphicFrame>
        <p:nvGraphicFramePr>
          <p:cNvPr id="8" name="7 Marcador de contenido"/>
          <p:cNvGraphicFramePr>
            <a:graphicFrameLocks noGrp="1"/>
          </p:cNvGraphicFramePr>
          <p:nvPr>
            <p:ph idx="4294967295"/>
            <p:extLst>
              <p:ext uri="{D42A27DB-BD31-4B8C-83A1-F6EECF244321}">
                <p14:modId xmlns:p14="http://schemas.microsoft.com/office/powerpoint/2010/main" val="336051985"/>
              </p:ext>
            </p:extLst>
          </p:nvPr>
        </p:nvGraphicFramePr>
        <p:xfrm>
          <a:off x="346052" y="0"/>
          <a:ext cx="8578245" cy="6392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7813614" y="5963334"/>
            <a:ext cx="1483098" cy="646331"/>
          </a:xfrm>
          <a:prstGeom prst="rect">
            <a:avLst/>
          </a:prstGeom>
          <a:noFill/>
        </p:spPr>
        <p:txBody>
          <a:bodyPr wrap="none" rtlCol="0">
            <a:spAutoFit/>
          </a:bodyPr>
          <a:lstStyle/>
          <a:p>
            <a:r>
              <a:rPr lang="es-ES" dirty="0" smtClean="0"/>
              <a:t>Mas info.</a:t>
            </a:r>
          </a:p>
          <a:p>
            <a:r>
              <a:rPr lang="es-ES" dirty="0" smtClean="0"/>
              <a:t>Pg</a:t>
            </a:r>
            <a:r>
              <a:rPr lang="es-ES" dirty="0" smtClean="0"/>
              <a:t>. 64,65,66</a:t>
            </a:r>
            <a:endParaRPr lang="es-ES" dirty="0"/>
          </a:p>
        </p:txBody>
      </p:sp>
    </p:spTree>
    <p:extLst>
      <p:ext uri="{BB962C8B-B14F-4D97-AF65-F5344CB8AC3E}">
        <p14:creationId xmlns:p14="http://schemas.microsoft.com/office/powerpoint/2010/main" val="198959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8"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35" y="3567298"/>
            <a:ext cx="3966755" cy="2975066"/>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5979" y="3119635"/>
            <a:ext cx="2553832" cy="340511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1513" y="277495"/>
            <a:ext cx="3653532" cy="2435688"/>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0617" y="3708298"/>
            <a:ext cx="4229512" cy="2799937"/>
          </a:xfrm>
          <a:prstGeom prst="rect">
            <a:avLst/>
          </a:prstGeom>
        </p:spPr>
      </p:pic>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3990" y="1988108"/>
            <a:ext cx="1755820" cy="1450151"/>
          </a:xfrm>
          <a:prstGeom prst="rect">
            <a:avLst/>
          </a:prstGeom>
        </p:spPr>
      </p:pic>
      <p:pic>
        <p:nvPicPr>
          <p:cNvPr id="9" name="Imagen 8"/>
          <p:cNvPicPr>
            <a:picLocks noChangeAspect="1"/>
          </p:cNvPicPr>
          <p:nvPr/>
        </p:nvPicPr>
        <p:blipFill rotWithShape="1">
          <a:blip r:embed="rId7">
            <a:extLst>
              <a:ext uri="{28A0092B-C50C-407E-A947-70E740481C1C}">
                <a14:useLocalDpi xmlns:a14="http://schemas.microsoft.com/office/drawing/2010/main" val="0"/>
              </a:ext>
            </a:extLst>
          </a:blip>
          <a:srcRect b="8998"/>
          <a:stretch/>
        </p:blipFill>
        <p:spPr>
          <a:xfrm>
            <a:off x="1058963" y="730222"/>
            <a:ext cx="1438722" cy="2055325"/>
          </a:xfrm>
          <a:prstGeom prst="rect">
            <a:avLst/>
          </a:prstGeom>
        </p:spPr>
      </p:pic>
      <p:sp>
        <p:nvSpPr>
          <p:cNvPr id="4" name="Rectángulo 3"/>
          <p:cNvSpPr/>
          <p:nvPr/>
        </p:nvSpPr>
        <p:spPr>
          <a:xfrm>
            <a:off x="2440613" y="592605"/>
            <a:ext cx="6096000" cy="1338828"/>
          </a:xfrm>
          <a:prstGeom prst="rect">
            <a:avLst/>
          </a:prstGeom>
        </p:spPr>
        <p:txBody>
          <a:bodyPr>
            <a:spAutoFit/>
          </a:bodyPr>
          <a:lstStyle/>
          <a:p>
            <a:pPr algn="ctr">
              <a:lnSpc>
                <a:spcPct val="150000"/>
              </a:lnSpc>
              <a:spcBef>
                <a:spcPts val="1000"/>
              </a:spcBef>
              <a:spcAft>
                <a:spcPts val="1000"/>
              </a:spcAft>
            </a:pPr>
            <a:r>
              <a:rPr lang="es-EC" b="1"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DISEÑO DE UN PROYECTO DE TURISMO AGRÓNOMO PARA LA HACIENDA RÍO BLANCO UBICADA EN LASSO, PROVINCIA DE COTOPAXI.</a:t>
            </a:r>
            <a:endParaRPr lang="es-ES" b="1" dirty="0">
              <a:solidFill>
                <a:schemeClr val="accent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262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par>
                                <p:cTn id="14" presetID="21" presetClass="entr" presetSubtype="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1" presetClass="entr" presetSubtype="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par>
                                <p:cTn id="20" presetID="21" presetClass="entr" presetSubtype="1"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heel(1)">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6"/>
          <p:cNvPicPr>
            <a:picLocks noChangeAspect="1" noChangeArrowheads="1"/>
          </p:cNvPicPr>
          <p:nvPr/>
        </p:nvPicPr>
        <p:blipFill rotWithShape="1">
          <a:blip r:embed="rId2" cstate="print"/>
          <a:srcRect l="848" t="-2542" r="-848" b="2542"/>
          <a:stretch/>
        </p:blipFill>
        <p:spPr bwMode="auto">
          <a:xfrm>
            <a:off x="6637588" y="1943997"/>
            <a:ext cx="4850467" cy="3262342"/>
          </a:xfrm>
          <a:prstGeom prst="rect">
            <a:avLst/>
          </a:prstGeom>
          <a:noFill/>
          <a:ln w="9525">
            <a:noFill/>
            <a:miter lim="800000"/>
            <a:headEnd/>
            <a:tailEnd/>
          </a:ln>
          <a:effectLst/>
        </p:spPr>
      </p:pic>
      <p:grpSp>
        <p:nvGrpSpPr>
          <p:cNvPr id="6" name="Grupo 5"/>
          <p:cNvGrpSpPr/>
          <p:nvPr/>
        </p:nvGrpSpPr>
        <p:grpSpPr>
          <a:xfrm>
            <a:off x="6321085" y="70863"/>
            <a:ext cx="3717321" cy="1299885"/>
            <a:chOff x="3988495" y="-1187897"/>
            <a:chExt cx="3717321" cy="1299885"/>
          </a:xfrm>
        </p:grpSpPr>
        <p:sp>
          <p:nvSpPr>
            <p:cNvPr id="14" name="5 Rectángulo"/>
            <p:cNvSpPr/>
            <p:nvPr/>
          </p:nvSpPr>
          <p:spPr>
            <a:xfrm>
              <a:off x="3988495" y="-1187897"/>
              <a:ext cx="2646755" cy="1022886"/>
            </a:xfrm>
            <a:prstGeom prst="rect">
              <a:avLst/>
            </a:prstGeom>
          </p:spPr>
          <p:txBody>
            <a:bodyPr wrap="square">
              <a:spAutoFit/>
            </a:bodyPr>
            <a:lstStyle/>
            <a:p>
              <a:r>
                <a:rPr lang="es-EC" sz="2000" b="1" dirty="0" smtClean="0">
                  <a:solidFill>
                    <a:srgbClr val="008000"/>
                  </a:solidFill>
                  <a:latin typeface="Tempus Sans ITC" pitchFamily="82" charset="0"/>
                </a:rPr>
                <a:t>Agro</a:t>
              </a:r>
              <a:r>
                <a:rPr lang="es-EC" sz="2000" b="1" dirty="0" smtClean="0">
                  <a:latin typeface="Tempus Sans ITC" pitchFamily="82" charset="0"/>
                </a:rPr>
                <a:t> </a:t>
              </a:r>
              <a:r>
                <a:rPr lang="es-EC" sz="2000" b="1" dirty="0" smtClean="0">
                  <a:solidFill>
                    <a:srgbClr val="008000"/>
                  </a:solidFill>
                  <a:latin typeface="Tempus Sans ITC" pitchFamily="82" charset="0"/>
                </a:rPr>
                <a:t>Turismo</a:t>
              </a:r>
              <a:endParaRPr lang="es-EC" sz="2000" dirty="0" smtClean="0">
                <a:solidFill>
                  <a:srgbClr val="008000"/>
                </a:solidFill>
              </a:endParaRPr>
            </a:p>
            <a:p>
              <a:endParaRPr lang="es-EC" sz="2000" dirty="0" smtClean="0">
                <a:solidFill>
                  <a:srgbClr val="008000"/>
                </a:solidFill>
              </a:endParaRPr>
            </a:p>
          </p:txBody>
        </p:sp>
        <p:sp>
          <p:nvSpPr>
            <p:cNvPr id="15" name="6 CuadroTexto"/>
            <p:cNvSpPr txBox="1"/>
            <p:nvPr/>
          </p:nvSpPr>
          <p:spPr>
            <a:xfrm>
              <a:off x="4511807" y="-884576"/>
              <a:ext cx="2511801" cy="667100"/>
            </a:xfrm>
            <a:prstGeom prst="rect">
              <a:avLst/>
            </a:prstGeom>
            <a:noFill/>
          </p:spPr>
          <p:txBody>
            <a:bodyPr wrap="square" rtlCol="0">
              <a:spAutoFit/>
            </a:bodyPr>
            <a:lstStyle/>
            <a:p>
              <a:r>
                <a:rPr lang="es-EC" sz="2400" b="1" dirty="0" smtClean="0">
                  <a:solidFill>
                    <a:srgbClr val="FF6600"/>
                  </a:solidFill>
                  <a:latin typeface="Tempus Sans ITC" pitchFamily="82" charset="0"/>
                </a:rPr>
                <a:t>Hacienda </a:t>
              </a:r>
              <a:endParaRPr lang="es-EC" sz="2400" b="1" dirty="0">
                <a:solidFill>
                  <a:srgbClr val="FF6600"/>
                </a:solidFill>
                <a:latin typeface="Tempus Sans ITC" pitchFamily="82" charset="0"/>
              </a:endParaRPr>
            </a:p>
          </p:txBody>
        </p:sp>
        <p:sp>
          <p:nvSpPr>
            <p:cNvPr id="16" name="7 CuadroTexto"/>
            <p:cNvSpPr txBox="1"/>
            <p:nvPr/>
          </p:nvSpPr>
          <p:spPr>
            <a:xfrm>
              <a:off x="4984698" y="-640125"/>
              <a:ext cx="2721118" cy="646331"/>
            </a:xfrm>
            <a:prstGeom prst="rect">
              <a:avLst/>
            </a:prstGeom>
            <a:noFill/>
          </p:spPr>
          <p:txBody>
            <a:bodyPr wrap="square" rtlCol="0">
              <a:spAutoFit/>
            </a:bodyPr>
            <a:lstStyle/>
            <a:p>
              <a:r>
                <a:rPr lang="es-EC" sz="3600" i="1" dirty="0" smtClean="0">
                  <a:solidFill>
                    <a:srgbClr val="00421E"/>
                  </a:solidFill>
                  <a:latin typeface="Mistral" panose="03090702030407020403" pitchFamily="66" charset="0"/>
                </a:rPr>
                <a:t>Rio Blanco </a:t>
              </a:r>
              <a:endParaRPr lang="es-EC" sz="3600" i="1" dirty="0">
                <a:solidFill>
                  <a:srgbClr val="00421E"/>
                </a:solidFill>
                <a:latin typeface="Mistral" panose="03090702030407020403" pitchFamily="66" charset="0"/>
              </a:endParaRPr>
            </a:p>
          </p:txBody>
        </p:sp>
        <p:sp>
          <p:nvSpPr>
            <p:cNvPr id="17" name="8 CuadroTexto"/>
            <p:cNvSpPr txBox="1"/>
            <p:nvPr/>
          </p:nvSpPr>
          <p:spPr>
            <a:xfrm>
              <a:off x="6101695" y="-165011"/>
              <a:ext cx="1257075" cy="276999"/>
            </a:xfrm>
            <a:prstGeom prst="rect">
              <a:avLst/>
            </a:prstGeom>
            <a:noFill/>
          </p:spPr>
          <p:txBody>
            <a:bodyPr wrap="none" rtlCol="0">
              <a:spAutoFit/>
            </a:bodyPr>
            <a:lstStyle/>
            <a:p>
              <a:r>
                <a:rPr lang="es-EC" sz="1200" b="1" dirty="0" smtClean="0"/>
                <a:t>Lasso-Cotopaxi</a:t>
              </a:r>
              <a:endParaRPr lang="es-EC" sz="1200" b="1" dirty="0"/>
            </a:p>
          </p:txBody>
        </p:sp>
      </p:grpSp>
      <p:sp>
        <p:nvSpPr>
          <p:cNvPr id="18" name="15 Rectángulo"/>
          <p:cNvSpPr/>
          <p:nvPr/>
        </p:nvSpPr>
        <p:spPr>
          <a:xfrm>
            <a:off x="6542607" y="1686663"/>
            <a:ext cx="2813591" cy="369332"/>
          </a:xfrm>
          <a:prstGeom prst="rect">
            <a:avLst/>
          </a:prstGeom>
        </p:spPr>
        <p:txBody>
          <a:bodyPr wrap="none">
            <a:spAutoFit/>
          </a:bodyPr>
          <a:lstStyle/>
          <a:p>
            <a:r>
              <a:rPr lang="es-ES" b="1" dirty="0">
                <a:solidFill>
                  <a:srgbClr val="006600"/>
                </a:solidFill>
              </a:rPr>
              <a:t>Escápate de lo </a:t>
            </a:r>
            <a:r>
              <a:rPr lang="es-ES" b="1" dirty="0" smtClean="0">
                <a:solidFill>
                  <a:srgbClr val="006600"/>
                </a:solidFill>
              </a:rPr>
              <a:t>cotidiano</a:t>
            </a:r>
            <a:endParaRPr lang="es-EC" b="1" dirty="0">
              <a:solidFill>
                <a:srgbClr val="FF9933"/>
              </a:solidFill>
            </a:endParaRPr>
          </a:p>
        </p:txBody>
      </p:sp>
      <p:sp>
        <p:nvSpPr>
          <p:cNvPr id="8" name="1 CuadroTexto"/>
          <p:cNvSpPr txBox="1"/>
          <p:nvPr/>
        </p:nvSpPr>
        <p:spPr>
          <a:xfrm>
            <a:off x="8220034" y="6128118"/>
            <a:ext cx="4221798" cy="830997"/>
          </a:xfrm>
          <a:prstGeom prst="rect">
            <a:avLst/>
          </a:prstGeom>
          <a:noFill/>
        </p:spPr>
        <p:txBody>
          <a:bodyPr wrap="square" rtlCol="0">
            <a:spAutoFit/>
          </a:bodyPr>
          <a:lstStyle/>
          <a:p>
            <a:r>
              <a:rPr lang="es-EC" sz="4800" b="1" dirty="0" smtClean="0"/>
              <a:t>PROM</a:t>
            </a:r>
            <a:r>
              <a:rPr lang="es-EC" sz="4800" b="1" dirty="0" smtClean="0">
                <a:solidFill>
                  <a:schemeClr val="bg1"/>
                </a:solidFill>
              </a:rPr>
              <a:t>OCIÓN</a:t>
            </a:r>
            <a:endParaRPr lang="es-EC" sz="4800" b="1" dirty="0">
              <a:solidFill>
                <a:schemeClr val="bg1"/>
              </a:solidFill>
            </a:endParaRPr>
          </a:p>
        </p:txBody>
      </p:sp>
      <p:pic>
        <p:nvPicPr>
          <p:cNvPr id="2" name="Imagen 1"/>
          <p:cNvPicPr>
            <a:picLocks noChangeAspect="1"/>
          </p:cNvPicPr>
          <p:nvPr/>
        </p:nvPicPr>
        <p:blipFill>
          <a:blip r:embed="rId3"/>
          <a:stretch>
            <a:fillRect/>
          </a:stretch>
        </p:blipFill>
        <p:spPr>
          <a:xfrm>
            <a:off x="10715929" y="5430021"/>
            <a:ext cx="1101122" cy="698097"/>
          </a:xfrm>
          <a:prstGeom prst="rect">
            <a:avLst/>
          </a:prstGeom>
        </p:spPr>
      </p:pic>
      <p:pic>
        <p:nvPicPr>
          <p:cNvPr id="5" name="Imagen 4"/>
          <p:cNvPicPr>
            <a:picLocks noChangeAspect="1"/>
          </p:cNvPicPr>
          <p:nvPr/>
        </p:nvPicPr>
        <p:blipFill rotWithShape="1">
          <a:blip r:embed="rId4"/>
          <a:srcRect r="11117"/>
          <a:stretch/>
        </p:blipFill>
        <p:spPr>
          <a:xfrm>
            <a:off x="304799" y="48972"/>
            <a:ext cx="5983705" cy="6492000"/>
          </a:xfrm>
          <a:prstGeom prst="rect">
            <a:avLst/>
          </a:prstGeom>
        </p:spPr>
      </p:pic>
      <p:pic>
        <p:nvPicPr>
          <p:cNvPr id="4" name="Imagen 3"/>
          <p:cNvPicPr>
            <a:picLocks noChangeAspect="1"/>
          </p:cNvPicPr>
          <p:nvPr/>
        </p:nvPicPr>
        <p:blipFill>
          <a:blip r:embed="rId5"/>
          <a:stretch>
            <a:fillRect/>
          </a:stretch>
        </p:blipFill>
        <p:spPr>
          <a:xfrm>
            <a:off x="7074305" y="5362311"/>
            <a:ext cx="1041895" cy="815187"/>
          </a:xfrm>
          <a:prstGeom prst="rect">
            <a:avLst/>
          </a:prstGeom>
        </p:spPr>
      </p:pic>
    </p:spTree>
    <p:extLst>
      <p:ext uri="{BB962C8B-B14F-4D97-AF65-F5344CB8AC3E}">
        <p14:creationId xmlns:p14="http://schemas.microsoft.com/office/powerpoint/2010/main" val="177432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grpId="1"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arn(inVertical)">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8" grpId="0"/>
      <p:bldP spid="8"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9214" y="936280"/>
            <a:ext cx="7222807" cy="4601260"/>
          </a:xfrm>
          <a:prstGeom prst="rect">
            <a:avLst/>
          </a:prstGeom>
        </p:spPr>
        <p:txBody>
          <a:bodyPr wrap="square">
            <a:spAutoFit/>
          </a:bodyPr>
          <a:lstStyle/>
          <a:p>
            <a:pPr algn="just">
              <a:lnSpc>
                <a:spcPct val="150000"/>
              </a:lnSpc>
              <a:spcBef>
                <a:spcPts val="1000"/>
              </a:spcBef>
              <a:spcAft>
                <a:spcPts val="1000"/>
              </a:spcAft>
            </a:pPr>
            <a:r>
              <a:rPr lang="es-ES" dirty="0" smtClean="0">
                <a:effectLst/>
                <a:latin typeface="Times New Roman" panose="02020603050405020304" pitchFamily="18" charset="0"/>
                <a:ea typeface="Times New Roman" panose="02020603050405020304" pitchFamily="18" charset="0"/>
                <a:cs typeface="Times New Roman" panose="02020603050405020304" pitchFamily="18" charset="0"/>
              </a:rPr>
              <a:t>Para colocar los precios de los servicios ofertados se ha tomado en cuenta el precio del mercado, el precio que el cliente potencial está dispuesto a pagar y los costos de la actividad. </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Bef>
                <a:spcPts val="1000"/>
              </a:spcBef>
              <a:spcAft>
                <a:spcPts val="1000"/>
              </a:spcAft>
            </a:pPr>
            <a:r>
              <a:rPr lang="es-ES" dirty="0" smtClean="0">
                <a:effectLst/>
                <a:latin typeface="Times New Roman" panose="02020603050405020304" pitchFamily="18" charset="0"/>
                <a:ea typeface="Times New Roman" panose="02020603050405020304" pitchFamily="18" charset="0"/>
                <a:cs typeface="Times New Roman" panose="02020603050405020304" pitchFamily="18" charset="0"/>
              </a:rPr>
              <a:t>En el restaurante, los precios de los platos oscilan entre los 8$USD a 15$USD, tomando en cuenta el costo en materia prima </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es de los productos que la granja disponga</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Bef>
                <a:spcPts val="1000"/>
              </a:spcBef>
              <a:spcAft>
                <a:spcPts val="1000"/>
              </a:spcAft>
            </a:pPr>
            <a:r>
              <a:rPr lang="es-ES" dirty="0" smtClean="0">
                <a:effectLst/>
                <a:latin typeface="Times New Roman" panose="02020603050405020304" pitchFamily="18" charset="0"/>
                <a:ea typeface="Times New Roman" panose="02020603050405020304" pitchFamily="18" charset="0"/>
                <a:cs typeface="Times New Roman" panose="02020603050405020304" pitchFamily="18" charset="0"/>
              </a:rPr>
              <a:t>Las actividades de la granja educativa tendrán un valor de 5$USD por persona para realizar todas las actividades. </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Bef>
                <a:spcPts val="1000"/>
              </a:spcBef>
              <a:spcAft>
                <a:spcPts val="1000"/>
              </a:spcAft>
            </a:pPr>
            <a:r>
              <a:rPr lang="es-ES" dirty="0" smtClean="0">
                <a:effectLst/>
                <a:latin typeface="Times New Roman" panose="02020603050405020304" pitchFamily="18" charset="0"/>
                <a:ea typeface="Times New Roman" panose="02020603050405020304" pitchFamily="18" charset="0"/>
                <a:cs typeface="Times New Roman" panose="02020603050405020304" pitchFamily="18" charset="0"/>
              </a:rPr>
              <a:t>Y la noche en el </a:t>
            </a:r>
            <a:r>
              <a:rPr lang="es-ES" i="1" dirty="0" err="1" smtClean="0">
                <a:effectLst/>
                <a:latin typeface="Times New Roman" panose="02020603050405020304" pitchFamily="18" charset="0"/>
                <a:ea typeface="Times New Roman" panose="02020603050405020304" pitchFamily="18" charset="0"/>
                <a:cs typeface="Times New Roman" panose="02020603050405020304" pitchFamily="18" charset="0"/>
              </a:rPr>
              <a:t>bed</a:t>
            </a:r>
            <a:r>
              <a:rPr lang="es-ES" i="1" dirty="0" smtClean="0">
                <a:effectLst/>
                <a:latin typeface="Times New Roman" panose="02020603050405020304" pitchFamily="18" charset="0"/>
                <a:ea typeface="Times New Roman" panose="02020603050405020304" pitchFamily="18" charset="0"/>
                <a:cs typeface="Times New Roman" panose="02020603050405020304" pitchFamily="18" charset="0"/>
              </a:rPr>
              <a:t> &amp; </a:t>
            </a:r>
            <a:r>
              <a:rPr lang="es-ES" i="1" dirty="0" err="1" smtClean="0">
                <a:effectLst/>
                <a:latin typeface="Times New Roman" panose="02020603050405020304" pitchFamily="18" charset="0"/>
                <a:ea typeface="Times New Roman" panose="02020603050405020304" pitchFamily="18" charset="0"/>
                <a:cs typeface="Times New Roman" panose="02020603050405020304" pitchFamily="18" charset="0"/>
              </a:rPr>
              <a:t>breakfast</a:t>
            </a:r>
            <a:r>
              <a:rPr lang="es-ES" dirty="0" smtClean="0">
                <a:effectLst/>
                <a:latin typeface="Times New Roman" panose="02020603050405020304" pitchFamily="18" charset="0"/>
                <a:ea typeface="Times New Roman" panose="02020603050405020304" pitchFamily="18" charset="0"/>
                <a:cs typeface="Times New Roman" panose="02020603050405020304" pitchFamily="18" charset="0"/>
              </a:rPr>
              <a:t> tendrá un precio de 80$USD por persona.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Rectangle 2"/>
          <p:cNvSpPr/>
          <p:nvPr/>
        </p:nvSpPr>
        <p:spPr>
          <a:xfrm>
            <a:off x="9702759" y="5842102"/>
            <a:ext cx="2512227" cy="923330"/>
          </a:xfrm>
          <a:prstGeom prst="rect">
            <a:avLst/>
          </a:prstGeom>
          <a:noFill/>
        </p:spPr>
        <p:txBody>
          <a:bodyPr wrap="none" lIns="91440" tIns="45720" rIns="91440" bIns="45720">
            <a:spAutoFit/>
          </a:bodyPr>
          <a:lstStyle/>
          <a:p>
            <a:pPr algn="ctr"/>
            <a:r>
              <a:rPr lang="en-US" sz="5400" b="1" dirty="0">
                <a:ln w="0"/>
                <a:solidFill>
                  <a:schemeClr val="bg1"/>
                </a:solidFill>
                <a:effectLst>
                  <a:outerShdw blurRad="38100" dist="19050" dir="2700000" algn="tl" rotWithShape="0">
                    <a:schemeClr val="dk1">
                      <a:alpha val="40000"/>
                    </a:schemeClr>
                  </a:outerShdw>
                </a:effectLst>
              </a:rPr>
              <a:t>P</a:t>
            </a:r>
            <a:r>
              <a:rPr lang="en-US" sz="5400" b="1" cap="none" spc="0" dirty="0" smtClean="0">
                <a:ln w="0"/>
                <a:solidFill>
                  <a:schemeClr val="bg1"/>
                </a:solidFill>
                <a:effectLst>
                  <a:outerShdw blurRad="38100" dist="19050" dir="2700000" algn="tl" rotWithShape="0">
                    <a:schemeClr val="dk1">
                      <a:alpha val="40000"/>
                    </a:schemeClr>
                  </a:outerShdw>
                </a:effectLst>
              </a:rPr>
              <a:t>RECIO</a:t>
            </a:r>
            <a:endParaRPr lang="en-US" sz="54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01568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6505" y="6316823"/>
            <a:ext cx="9129298" cy="584775"/>
          </a:xfrm>
          <a:prstGeom prst="rect">
            <a:avLst/>
          </a:prstGeom>
        </p:spPr>
        <p:txBody>
          <a:bodyPr wrap="square">
            <a:spAutoFit/>
          </a:bodyPr>
          <a:lstStyle/>
          <a:p>
            <a:pPr marR="0" lvl="2" algn="ctr">
              <a:spcBef>
                <a:spcPts val="1000"/>
              </a:spcBef>
              <a:spcAft>
                <a:spcPts val="1000"/>
              </a:spcAft>
            </a:pPr>
            <a:r>
              <a:rPr lang="es-EC" sz="3200" b="1" i="0" dirty="0" smtClean="0">
                <a:effectLst/>
                <a:latin typeface="Times New Roman" panose="02020603050405020304" pitchFamily="18" charset="0"/>
                <a:ea typeface="Times New Roman" panose="02020603050405020304" pitchFamily="18" charset="0"/>
                <a:cs typeface="Times New Roman" panose="02020603050405020304" pitchFamily="18" charset="0"/>
              </a:rPr>
              <a:t>COSTOS  DE INVER</a:t>
            </a:r>
            <a:r>
              <a:rPr lang="es-EC" sz="3200" b="1" i="0"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SIÓN</a:t>
            </a:r>
            <a:r>
              <a:rPr lang="es-EC" sz="3200" b="1" i="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C" sz="3200" b="1" i="0"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INICIAL</a:t>
            </a:r>
            <a:endParaRPr lang="en-US" sz="32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Rectangle 4"/>
          <p:cNvSpPr/>
          <p:nvPr/>
        </p:nvSpPr>
        <p:spPr>
          <a:xfrm>
            <a:off x="3578913" y="1898791"/>
            <a:ext cx="6018628" cy="1882567"/>
          </a:xfrm>
          <a:prstGeom prst="rect">
            <a:avLst/>
          </a:prstGeom>
        </p:spPr>
        <p:txBody>
          <a:bodyPr wrap="square">
            <a:spAutoFit/>
          </a:bodyPr>
          <a:lstStyle/>
          <a:p>
            <a:pPr algn="just">
              <a:spcBef>
                <a:spcPts val="1000"/>
              </a:spcBef>
              <a:tabLst>
                <a:tab pos="5334000" algn="l"/>
              </a:tabLst>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Para la inversión inicial </a:t>
            </a:r>
          </a:p>
          <a:p>
            <a:pPr algn="just">
              <a:spcBef>
                <a:spcPts val="1000"/>
              </a:spcBef>
              <a:tabLst>
                <a:tab pos="5334000" algn="l"/>
              </a:tabLst>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se deberá construir la granja educativa, adquirir los animales de granja, adecuar las áreas de uso comunal, compras de equipos, remodelación y equipamiento del </a:t>
            </a:r>
            <a:r>
              <a:rPr lang="es-EC" i="1" dirty="0" err="1" smtClean="0">
                <a:effectLst/>
                <a:latin typeface="Times New Roman" panose="02020603050405020304" pitchFamily="18" charset="0"/>
                <a:ea typeface="Times New Roman" panose="02020603050405020304" pitchFamily="18" charset="0"/>
                <a:cs typeface="Times New Roman" panose="02020603050405020304" pitchFamily="18" charset="0"/>
              </a:rPr>
              <a:t>bed</a:t>
            </a:r>
            <a:r>
              <a:rPr lang="es-EC" i="1" dirty="0" smtClean="0">
                <a:effectLst/>
                <a:latin typeface="Times New Roman" panose="02020603050405020304" pitchFamily="18" charset="0"/>
                <a:ea typeface="Times New Roman" panose="02020603050405020304" pitchFamily="18" charset="0"/>
                <a:cs typeface="Times New Roman" panose="02020603050405020304" pitchFamily="18" charset="0"/>
              </a:rPr>
              <a:t> &amp; </a:t>
            </a:r>
            <a:r>
              <a:rPr lang="es-EC" i="1" dirty="0" err="1" smtClean="0">
                <a:effectLst/>
                <a:latin typeface="Times New Roman" panose="02020603050405020304" pitchFamily="18" charset="0"/>
                <a:ea typeface="Times New Roman" panose="02020603050405020304" pitchFamily="18" charset="0"/>
                <a:cs typeface="Times New Roman" panose="02020603050405020304" pitchFamily="18" charset="0"/>
              </a:rPr>
              <a:t>breakfast</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y restaurante. A continuación se presenta los valores aproximados para cada área de inversión.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Rectangle 5"/>
          <p:cNvSpPr/>
          <p:nvPr/>
        </p:nvSpPr>
        <p:spPr>
          <a:xfrm>
            <a:off x="3683593" y="3833983"/>
            <a:ext cx="6001630" cy="1477328"/>
          </a:xfrm>
          <a:prstGeom prst="rect">
            <a:avLst/>
          </a:prstGeom>
        </p:spPr>
        <p:txBody>
          <a:bodyPr wrap="square">
            <a:spAutoFit/>
          </a:bodyPr>
          <a:lstStyle/>
          <a:p>
            <a:pPr algn="just"/>
            <a:r>
              <a:rPr lang="es-EC" dirty="0" smtClean="0">
                <a:solidFill>
                  <a:srgbClr val="252525"/>
                </a:solidFill>
                <a:latin typeface="Times New Roman" panose="02020603050405020304" pitchFamily="18" charset="0"/>
                <a:ea typeface="Times New Roman" panose="02020603050405020304" pitchFamily="18" charset="0"/>
              </a:rPr>
              <a:t>Con el estado de flujo de efectivo,</a:t>
            </a:r>
          </a:p>
          <a:p>
            <a:pPr algn="just"/>
            <a:r>
              <a:rPr lang="es-EC" dirty="0" smtClean="0">
                <a:solidFill>
                  <a:srgbClr val="252525"/>
                </a:solidFill>
                <a:effectLst/>
                <a:latin typeface="Times New Roman" panose="02020603050405020304" pitchFamily="18" charset="0"/>
                <a:ea typeface="Times New Roman" panose="02020603050405020304" pitchFamily="18" charset="0"/>
              </a:rPr>
              <a:t>En el primer  año se obtendrá </a:t>
            </a:r>
            <a:r>
              <a:rPr lang="es-EC" dirty="0" smtClean="0">
                <a:solidFill>
                  <a:srgbClr val="000000"/>
                </a:solidFill>
                <a:effectLst/>
                <a:latin typeface="Times New Roman" panose="02020603050405020304" pitchFamily="18" charset="0"/>
                <a:ea typeface="Times New Roman" panose="02020603050405020304" pitchFamily="18" charset="0"/>
              </a:rPr>
              <a:t>-US$ 30.780, por la inversión inicial que se debe realizar, para el año 10, se tendrá una utilidad neta de US$ 70.484, Para el año 3 se empezará a tener un flujo de efectivo positivo. </a:t>
            </a:r>
            <a:endParaRPr lang="en-US" dirty="0"/>
          </a:p>
        </p:txBody>
      </p:sp>
      <p:graphicFrame>
        <p:nvGraphicFramePr>
          <p:cNvPr id="3" name="Tabla 2"/>
          <p:cNvGraphicFramePr>
            <a:graphicFrameLocks noGrp="1"/>
          </p:cNvGraphicFramePr>
          <p:nvPr>
            <p:extLst>
              <p:ext uri="{D42A27DB-BD31-4B8C-83A1-F6EECF244321}">
                <p14:modId xmlns:p14="http://schemas.microsoft.com/office/powerpoint/2010/main" val="791170409"/>
              </p:ext>
            </p:extLst>
          </p:nvPr>
        </p:nvGraphicFramePr>
        <p:xfrm>
          <a:off x="623196" y="290281"/>
          <a:ext cx="2584461" cy="6299207"/>
        </p:xfrm>
        <a:graphic>
          <a:graphicData uri="http://schemas.openxmlformats.org/drawingml/2006/table">
            <a:tbl>
              <a:tblPr firstRow="1" firstCol="1" bandRow="1"/>
              <a:tblGrid>
                <a:gridCol w="1925678"/>
                <a:gridCol w="658783"/>
              </a:tblGrid>
              <a:tr h="196850">
                <a:tc>
                  <a:txBody>
                    <a:bodyPr/>
                    <a:lstStyle/>
                    <a:p>
                      <a:pPr algn="just">
                        <a:lnSpc>
                          <a:spcPct val="150000"/>
                        </a:lnSpc>
                        <a:spcAft>
                          <a:spcPts val="0"/>
                        </a:spcAft>
                      </a:pPr>
                      <a:r>
                        <a:rPr lang="es-ES" sz="7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Inversión Inicial</a:t>
                      </a:r>
                      <a:endParaRPr lang="es-E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96850">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GRANJA EDUCATIVA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Construcción Granja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Remodelación establo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(caballos y vacas)</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Gallinero/Estanque</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$ 1.600,00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Adquisición de animales</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$ 8.099,00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$ 14.699,00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ÁREA COMUNAL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Construcción batería de baños</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$ 4.000,00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Señalización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$ 1.500,00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Área de Picnic</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$ 1.200,00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Diseño de jardines</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$ 8.700,00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RESTAURANTE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Remodelación  casa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$ 7.000,00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Equipos de cocina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$ 9.000,00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Electrodomésticos y vajilla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$ 4.000,00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Equipamiento salón</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$ 3.919,24</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t>
                      </a:r>
                      <a:endParaRPr lang="es-E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$ 23.919,24</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BED &amp; BREAKFAST</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Remodelación casa</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$ 5.000,00</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Equipamiento de habitaciones</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$ 24.225,96</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$ 14.612,98</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Inversión Inicial </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$ 61.931,22</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701">
                <a:tc>
                  <a:txBody>
                    <a:bodyPr/>
                    <a:lstStyle/>
                    <a:p>
                      <a:pPr algn="just">
                        <a:lnSpc>
                          <a:spcPct val="150000"/>
                        </a:lnSpc>
                        <a:spcAft>
                          <a:spcPts val="0"/>
                        </a:spcAft>
                      </a:pPr>
                      <a:r>
                        <a:rPr lang="es-ES"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Inversión en Construcción</a:t>
                      </a:r>
                      <a:endParaRPr lang="es-ES"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$ 22.600,00</a:t>
                      </a:r>
                      <a:endParaRPr lang="es-E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4190" marR="2419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1691156404"/>
              </p:ext>
            </p:extLst>
          </p:nvPr>
        </p:nvGraphicFramePr>
        <p:xfrm>
          <a:off x="5030612" y="846899"/>
          <a:ext cx="2510055" cy="548640"/>
        </p:xfrm>
        <a:graphic>
          <a:graphicData uri="http://schemas.openxmlformats.org/drawingml/2006/table">
            <a:tbl>
              <a:tblPr firstRow="1" firstCol="1" bandRow="1"/>
              <a:tblGrid>
                <a:gridCol w="567149"/>
                <a:gridCol w="1117452"/>
                <a:gridCol w="370612"/>
                <a:gridCol w="454842"/>
              </a:tblGrid>
              <a:tr h="200025">
                <a:tc>
                  <a:txBody>
                    <a:bodyPr/>
                    <a:lstStyle/>
                    <a:p>
                      <a:pPr algn="just">
                        <a:lnSpc>
                          <a:spcPct val="150000"/>
                        </a:lnSpc>
                        <a:spcAft>
                          <a:spcPts val="0"/>
                        </a:spcAft>
                      </a:pPr>
                      <a:r>
                        <a:rPr lang="es-E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TIR</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just">
                        <a:lnSpc>
                          <a:spcPct val="150000"/>
                        </a:lnSpc>
                        <a:spcAft>
                          <a:spcPts val="0"/>
                        </a:spcAft>
                      </a:pPr>
                      <a:r>
                        <a:rPr lang="es-E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TIO</a:t>
                      </a:r>
                      <a:endParaRPr lang="es-E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s-E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just">
                        <a:lnSpc>
                          <a:spcPct val="150000"/>
                        </a:lnSpc>
                        <a:spcAft>
                          <a:spcPts val="0"/>
                        </a:spcAft>
                      </a:pPr>
                      <a:r>
                        <a:rPr lang="es-E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VAN</a:t>
                      </a:r>
                      <a:endParaRPr lang="es-E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US$ 91.631,18 </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just">
                        <a:lnSpc>
                          <a:spcPct val="150000"/>
                        </a:lnSpc>
                        <a:spcAft>
                          <a:spcPts val="0"/>
                        </a:spcAft>
                      </a:pPr>
                      <a:r>
                        <a:rPr lang="es-E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3016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cuador Ama la vida  Yo Descubrí Cotopax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84995" y="621195"/>
            <a:ext cx="8755961" cy="5167452"/>
          </a:xfrm>
          <a:prstGeom prst="rect">
            <a:avLst/>
          </a:prstGeom>
        </p:spPr>
      </p:pic>
    </p:spTree>
    <p:extLst>
      <p:ext uri="{BB962C8B-B14F-4D97-AF65-F5344CB8AC3E}">
        <p14:creationId xmlns:p14="http://schemas.microsoft.com/office/powerpoint/2010/main" val="289687778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786" y="181839"/>
            <a:ext cx="9057023" cy="5627181"/>
          </a:xfrm>
          <a:prstGeom prst="rect">
            <a:avLst/>
          </a:prstGeom>
        </p:spPr>
        <p:txBody>
          <a:bodyPr wrap="square">
            <a:spAutoFit/>
          </a:bodyPr>
          <a:lstStyle/>
          <a:p>
            <a:pPr marL="285750" marR="0" lvl="0" indent="-285750" algn="just">
              <a:lnSpc>
                <a:spcPct val="150000"/>
              </a:lnSpc>
              <a:spcBef>
                <a:spcPts val="7200"/>
              </a:spcBef>
              <a:spcAft>
                <a:spcPts val="1000"/>
              </a:spcAft>
              <a:buClr>
                <a:srgbClr val="FFFFFF"/>
              </a:buClr>
              <a:buFont typeface="Wingdings" panose="05000000000000000000" pitchFamily="2" charset="2"/>
              <a:buChar char="ü"/>
            </a:pPr>
            <a:endParaRPr lang="es-EC" b="1" kern="0" dirty="0" smtClean="0">
              <a:effectLst/>
              <a:latin typeface="SimHei" pitchFamily="49" charset="-122"/>
              <a:ea typeface="SimHei" pitchFamily="49" charset="-122"/>
            </a:endParaRP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En la Hacienda Rio Blanco en Lasso-Ecuador</a:t>
            </a: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Tendrá una tasa interna de retorno de la inversión de un 24% que es mayor a la tasa interna que se da al invertir en un banco. </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Esta  propuesta  aprovechará las potencialidades al  implementar las instalaciones del proyecto en las edificaciones que en la actualidad están sin uso y con la actividad u-pick, que utiliza la tierra para sembríos. </a:t>
            </a: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Es una forma innovadora de ofertar el turismo en  Ecuador, </a:t>
            </a: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Nuevas empresas familiares en zonas rurales; </a:t>
            </a: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Mantener vivo el patrimonio de las haciendas: </a:t>
            </a:r>
          </a:p>
          <a:p>
            <a:pPr marL="285750" indent="-285750" algn="just">
              <a:spcBef>
                <a:spcPts val="1000"/>
              </a:spcBef>
              <a:spcAft>
                <a:spcPts val="1000"/>
              </a:spcAft>
              <a:buFont typeface="Wingdings" panose="05000000000000000000" pitchFamily="2" charset="2"/>
              <a:buChar char="ü"/>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Al compartir y enseñar las tradiciones y costumbres como el ordeño manual en la madrugada, las fiestas al terminar un sembrío, la recolección de los productos, la fabricación artesanal de lácteos como la mantequilla y el queso fresco</a:t>
            </a:r>
            <a:endParaRPr lang="en-US" dirty="0"/>
          </a:p>
        </p:txBody>
      </p:sp>
      <p:sp>
        <p:nvSpPr>
          <p:cNvPr id="3" name="Rectángulo 2"/>
          <p:cNvSpPr/>
          <p:nvPr/>
        </p:nvSpPr>
        <p:spPr>
          <a:xfrm>
            <a:off x="7491674" y="6088559"/>
            <a:ext cx="4700326" cy="769441"/>
          </a:xfrm>
          <a:prstGeom prst="rect">
            <a:avLst/>
          </a:prstGeom>
        </p:spPr>
        <p:txBody>
          <a:bodyPr wrap="none">
            <a:spAutoFit/>
          </a:bodyPr>
          <a:lstStyle/>
          <a:p>
            <a:pPr algn="just">
              <a:spcBef>
                <a:spcPts val="1000"/>
              </a:spcBef>
              <a:spcAft>
                <a:spcPts val="1000"/>
              </a:spcAft>
            </a:pPr>
            <a:r>
              <a:rPr lang="es-EC" sz="4400" b="1" dirty="0" smtClean="0">
                <a:latin typeface="Times New Roman" panose="02020603050405020304" pitchFamily="18" charset="0"/>
                <a:ea typeface="Times New Roman" panose="02020603050405020304" pitchFamily="18" charset="0"/>
                <a:cs typeface="Times New Roman" panose="02020603050405020304" pitchFamily="18" charset="0"/>
              </a:rPr>
              <a:t>CONCL</a:t>
            </a:r>
            <a:r>
              <a:rPr lang="es-EC" sz="44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USIONES</a:t>
            </a:r>
            <a:endParaRPr lang="es-EC" sz="4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126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51517" y="3356047"/>
            <a:ext cx="5824152" cy="2169825"/>
          </a:xfrm>
          <a:prstGeom prst="rect">
            <a:avLst/>
          </a:prstGeom>
        </p:spPr>
        <p:txBody>
          <a:bodyPr wrap="square">
            <a:spAutoFit/>
          </a:bodyPr>
          <a:lstStyle/>
          <a:p>
            <a:pPr algn="just">
              <a:lnSpc>
                <a:spcPct val="150000"/>
              </a:lnSpc>
              <a:spcBef>
                <a:spcPts val="480"/>
              </a:spcBef>
            </a:pPr>
            <a:r>
              <a:rPr lang="es-EC" dirty="0" smtClean="0">
                <a:effectLst/>
                <a:latin typeface="Times New Roman" panose="02020603050405020304" pitchFamily="18" charset="0"/>
                <a:ea typeface="Times New Roman" panose="02020603050405020304" pitchFamily="18" charset="0"/>
              </a:rPr>
              <a:t>Hoy en día el agroturismo es considerado un nicho del turismo, que está empezando a desarrollarse y explotarse en muchas partes del mundo y ya está implementado en algunos países como Italia, Francia, Estados Unidos de América y República Dominicana (Dr. Curtis Country, 2008).</a:t>
            </a:r>
            <a:endParaRPr lang="en-US" dirty="0">
              <a:effectLst/>
              <a:latin typeface="Times New Roman" panose="02020603050405020304" pitchFamily="18" charset="0"/>
              <a:ea typeface="Times New Roman" panose="02020603050405020304" pitchFamily="18" charset="0"/>
            </a:endParaRPr>
          </a:p>
        </p:txBody>
      </p:sp>
      <p:sp>
        <p:nvSpPr>
          <p:cNvPr id="6" name="Rectangle 5"/>
          <p:cNvSpPr/>
          <p:nvPr/>
        </p:nvSpPr>
        <p:spPr>
          <a:xfrm>
            <a:off x="8158983" y="5934670"/>
            <a:ext cx="3929281"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Agro</a:t>
            </a:r>
            <a:r>
              <a:rPr lang="en-US" sz="5400" b="0" cap="none" spc="0" dirty="0" smtClean="0">
                <a:ln w="0"/>
                <a:solidFill>
                  <a:schemeClr val="bg1"/>
                </a:solidFill>
                <a:effectLst>
                  <a:outerShdw blurRad="38100" dist="19050" dir="2700000" algn="tl" rotWithShape="0">
                    <a:schemeClr val="dk1">
                      <a:alpha val="40000"/>
                    </a:schemeClr>
                  </a:outerShdw>
                </a:effectLst>
              </a:rPr>
              <a:t>turismo</a:t>
            </a:r>
            <a:endParaRPr lang="en-US" sz="5400" b="0" cap="none" spc="0" dirty="0">
              <a:ln w="0"/>
              <a:solidFill>
                <a:schemeClr val="bg1"/>
              </a:solidFill>
              <a:effectLst>
                <a:outerShdw blurRad="38100" dist="19050" dir="2700000" algn="tl" rotWithShape="0">
                  <a:schemeClr val="dk1">
                    <a:alpha val="40000"/>
                  </a:schemeClr>
                </a:outerShdw>
              </a:effectLst>
            </a:endParaRPr>
          </a:p>
        </p:txBody>
      </p:sp>
      <p:pic>
        <p:nvPicPr>
          <p:cNvPr id="7" name="Imagen 68"/>
          <p:cNvPicPr/>
          <p:nvPr/>
        </p:nvPicPr>
        <p:blipFill rotWithShape="1">
          <a:blip r:embed="rId2">
            <a:extLst>
              <a:ext uri="{28A0092B-C50C-407E-A947-70E740481C1C}">
                <a14:useLocalDpi xmlns:a14="http://schemas.microsoft.com/office/drawing/2010/main" val="0"/>
              </a:ext>
            </a:extLst>
          </a:blip>
          <a:srcRect l="4587" t="34269" r="2860" b="35742"/>
          <a:stretch/>
        </p:blipFill>
        <p:spPr bwMode="auto">
          <a:xfrm>
            <a:off x="300177" y="177062"/>
            <a:ext cx="9029803" cy="2566137"/>
          </a:xfrm>
          <a:prstGeom prst="rect">
            <a:avLst/>
          </a:prstGeom>
          <a:noFill/>
          <a:ln>
            <a:noFill/>
          </a:ln>
        </p:spPr>
      </p:pic>
    </p:spTree>
    <p:extLst>
      <p:ext uri="{BB962C8B-B14F-4D97-AF65-F5344CB8AC3E}">
        <p14:creationId xmlns:p14="http://schemas.microsoft.com/office/powerpoint/2010/main" val="11328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419633014"/>
              </p:ext>
            </p:extLst>
          </p:nvPr>
        </p:nvGraphicFramePr>
        <p:xfrm>
          <a:off x="1170888" y="971722"/>
          <a:ext cx="7816335" cy="48562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3" name="Conector curvado 2"/>
          <p:cNvCxnSpPr/>
          <p:nvPr/>
        </p:nvCxnSpPr>
        <p:spPr>
          <a:xfrm rot="10800000" flipV="1">
            <a:off x="6604000" y="4457700"/>
            <a:ext cx="1181100" cy="6223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curvado 5"/>
          <p:cNvCxnSpPr/>
          <p:nvPr/>
        </p:nvCxnSpPr>
        <p:spPr>
          <a:xfrm>
            <a:off x="1676400" y="4457700"/>
            <a:ext cx="762000" cy="6223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508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308285" y="5411450"/>
            <a:ext cx="3218807" cy="1446550"/>
          </a:xfrm>
          <a:prstGeom prst="rect">
            <a:avLst/>
          </a:prstGeom>
          <a:noFill/>
        </p:spPr>
        <p:txBody>
          <a:bodyPr wrap="square" lIns="91440" tIns="45720" rIns="91440" bIns="45720">
            <a:spAutoFit/>
          </a:bodyPr>
          <a:lstStyle/>
          <a:p>
            <a:pPr lvl="0" algn="ctr"/>
            <a:r>
              <a:rPr lang="en-US" sz="4400" b="1" cap="none" spc="0" dirty="0" smtClean="0">
                <a:ln w="0"/>
                <a:solidFill>
                  <a:schemeClr val="bg1"/>
                </a:solidFill>
                <a:effectLst>
                  <a:outerShdw blurRad="38100" dist="19050" dir="2700000" algn="tl" rotWithShape="0">
                    <a:schemeClr val="dk1">
                      <a:alpha val="40000"/>
                    </a:schemeClr>
                  </a:outerShdw>
                </a:effectLst>
              </a:rPr>
              <a:t>Historia </a:t>
            </a:r>
          </a:p>
          <a:p>
            <a:pPr lvl="0" algn="ctr"/>
            <a:r>
              <a:rPr lang="en-US" sz="4400" b="1" dirty="0" smtClean="0">
                <a:ln w="0"/>
                <a:solidFill>
                  <a:schemeClr val="bg1"/>
                </a:solidFill>
                <a:effectLst>
                  <a:outerShdw blurRad="38100" dist="19050" dir="2700000" algn="tl" rotWithShape="0">
                    <a:schemeClr val="dk1">
                      <a:alpha val="40000"/>
                    </a:schemeClr>
                  </a:outerShdw>
                </a:effectLst>
              </a:rPr>
              <a:t>H</a:t>
            </a:r>
            <a:r>
              <a:rPr lang="en-US" sz="4400" b="1" cap="none" spc="0" dirty="0" smtClean="0">
                <a:ln w="0"/>
                <a:solidFill>
                  <a:schemeClr val="bg1"/>
                </a:solidFill>
                <a:effectLst>
                  <a:outerShdw blurRad="38100" dist="19050" dir="2700000" algn="tl" rotWithShape="0">
                    <a:schemeClr val="dk1">
                      <a:alpha val="40000"/>
                    </a:schemeClr>
                  </a:outerShdw>
                </a:effectLst>
              </a:rPr>
              <a:t>acienda</a:t>
            </a:r>
            <a:endParaRPr lang="en-US" sz="4400" b="1" cap="none" spc="0" dirty="0">
              <a:ln w="0"/>
              <a:solidFill>
                <a:schemeClr val="bg1"/>
              </a:solidFill>
              <a:effectLst>
                <a:outerShdw blurRad="38100" dist="19050" dir="2700000" algn="tl" rotWithShape="0">
                  <a:schemeClr val="dk1">
                    <a:alpha val="40000"/>
                  </a:schemeClr>
                </a:outerShdw>
              </a:effectLst>
            </a:endParaRPr>
          </a:p>
        </p:txBody>
      </p:sp>
      <p:sp>
        <p:nvSpPr>
          <p:cNvPr id="4" name="Rectángulo 3"/>
          <p:cNvSpPr/>
          <p:nvPr/>
        </p:nvSpPr>
        <p:spPr>
          <a:xfrm>
            <a:off x="0" y="192879"/>
            <a:ext cx="9308285" cy="707886"/>
          </a:xfrm>
          <a:prstGeom prst="rect">
            <a:avLst/>
          </a:prstGeom>
        </p:spPr>
        <p:txBody>
          <a:bodyPr wrap="square">
            <a:spAutoFit/>
          </a:bodyPr>
          <a:lstStyle/>
          <a:p>
            <a:pPr marL="342900" indent="-342900" algn="just">
              <a:spcBef>
                <a:spcPts val="600"/>
              </a:spcBef>
              <a:spcAft>
                <a:spcPts val="600"/>
              </a:spcAft>
              <a:buFont typeface="Wingdings" panose="05000000000000000000" pitchFamily="2" charset="2"/>
              <a:buChar char="ü"/>
            </a:pPr>
            <a:r>
              <a:rPr lang="es-EC" sz="2000" u="sng" dirty="0">
                <a:latin typeface="Times New Roman" panose="02020603050405020304" pitchFamily="18" charset="0"/>
                <a:ea typeface="Times New Roman" panose="02020603050405020304" pitchFamily="18" charset="0"/>
                <a:cs typeface="Times New Roman" panose="02020603050405020304" pitchFamily="18" charset="0"/>
              </a:rPr>
              <a:t>1er propietario: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1890 -familia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latacungueña Enríquez-Gallo. (Alberto Enríquez Gallo, Ex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Presidente).</a:t>
            </a:r>
            <a:endParaRPr lang="es-EC" sz="2000"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8639" y="944141"/>
            <a:ext cx="7679961" cy="5759971"/>
          </a:xfrm>
          <a:prstGeom prst="rect">
            <a:avLst/>
          </a:prstGeom>
        </p:spPr>
      </p:pic>
    </p:spTree>
    <p:extLst>
      <p:ext uri="{BB962C8B-B14F-4D97-AF65-F5344CB8AC3E}">
        <p14:creationId xmlns:p14="http://schemas.microsoft.com/office/powerpoint/2010/main" val="4078987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p:nvPr/>
        </p:nvSpPr>
        <p:spPr>
          <a:xfrm>
            <a:off x="0" y="136426"/>
            <a:ext cx="9125317" cy="1138773"/>
          </a:xfrm>
          <a:prstGeom prst="rect">
            <a:avLst/>
          </a:prstGeom>
        </p:spPr>
        <p:txBody>
          <a:bodyPr wrap="square">
            <a:spAutoFit/>
          </a:bodyPr>
          <a:lstStyle/>
          <a:p>
            <a:pPr marL="342900" indent="-342900" algn="just">
              <a:spcBef>
                <a:spcPts val="600"/>
              </a:spcBef>
              <a:spcAft>
                <a:spcPts val="600"/>
              </a:spcAft>
              <a:buFont typeface="Wingdings" panose="05000000000000000000" pitchFamily="2" charset="2"/>
              <a:buChar char="ü"/>
            </a:pPr>
            <a:r>
              <a:rPr lang="es-EC" sz="2000" u="sng" dirty="0" smtClean="0">
                <a:latin typeface="Times New Roman" panose="02020603050405020304" pitchFamily="18" charset="0"/>
                <a:ea typeface="Times New Roman" panose="02020603050405020304" pitchFamily="18" charset="0"/>
                <a:cs typeface="Times New Roman" panose="02020603050405020304" pitchFamily="18" charset="0"/>
              </a:rPr>
              <a:t>2do propietario</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1925) Sr. Cornelio Donoso quien construyó la casa principal de la hacienda </a:t>
            </a:r>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Bef>
                <a:spcPts val="600"/>
              </a:spcBef>
              <a:spcAft>
                <a:spcPts val="600"/>
              </a:spcAft>
              <a:buFont typeface="Symbol" panose="05050102010706020507" pitchFamily="18" charset="2"/>
              <a:buChar char=""/>
            </a:pP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Imagen 2"/>
          <p:cNvPicPr/>
          <p:nvPr/>
        </p:nvPicPr>
        <p:blipFill rotWithShape="1">
          <a:blip r:embed="rId2">
            <a:extLst>
              <a:ext uri="{28A0092B-C50C-407E-A947-70E740481C1C}">
                <a14:useLocalDpi xmlns:a14="http://schemas.microsoft.com/office/drawing/2010/main" val="0"/>
              </a:ext>
            </a:extLst>
          </a:blip>
          <a:srcRect l="19238" t="68912" r="19352" b="5079"/>
          <a:stretch/>
        </p:blipFill>
        <p:spPr bwMode="auto">
          <a:xfrm>
            <a:off x="860115" y="1275199"/>
            <a:ext cx="8265202" cy="4540985"/>
          </a:xfrm>
          <a:prstGeom prst="rect">
            <a:avLst/>
          </a:prstGeom>
          <a:noFill/>
          <a:ln>
            <a:noFill/>
          </a:ln>
        </p:spPr>
      </p:pic>
      <p:sp>
        <p:nvSpPr>
          <p:cNvPr id="4" name="Rectangle 5"/>
          <p:cNvSpPr/>
          <p:nvPr/>
        </p:nvSpPr>
        <p:spPr>
          <a:xfrm>
            <a:off x="9308285" y="5411450"/>
            <a:ext cx="3218807" cy="1446550"/>
          </a:xfrm>
          <a:prstGeom prst="rect">
            <a:avLst/>
          </a:prstGeom>
          <a:noFill/>
        </p:spPr>
        <p:txBody>
          <a:bodyPr wrap="square" lIns="91440" tIns="45720" rIns="91440" bIns="45720">
            <a:spAutoFit/>
          </a:bodyPr>
          <a:lstStyle/>
          <a:p>
            <a:pPr lvl="0" algn="ctr"/>
            <a:r>
              <a:rPr lang="en-US" sz="4400" b="1" cap="none" spc="0" dirty="0" smtClean="0">
                <a:ln w="0"/>
                <a:solidFill>
                  <a:schemeClr val="bg1"/>
                </a:solidFill>
                <a:effectLst>
                  <a:outerShdw blurRad="38100" dist="19050" dir="2700000" algn="tl" rotWithShape="0">
                    <a:schemeClr val="dk1">
                      <a:alpha val="40000"/>
                    </a:schemeClr>
                  </a:outerShdw>
                </a:effectLst>
              </a:rPr>
              <a:t>Historia </a:t>
            </a:r>
          </a:p>
          <a:p>
            <a:pPr lvl="0" algn="ctr"/>
            <a:r>
              <a:rPr lang="en-US" sz="4400" b="1" dirty="0" smtClean="0">
                <a:ln w="0"/>
                <a:solidFill>
                  <a:schemeClr val="bg1"/>
                </a:solidFill>
                <a:effectLst>
                  <a:outerShdw blurRad="38100" dist="19050" dir="2700000" algn="tl" rotWithShape="0">
                    <a:schemeClr val="dk1">
                      <a:alpha val="40000"/>
                    </a:schemeClr>
                  </a:outerShdw>
                </a:effectLst>
              </a:rPr>
              <a:t>H</a:t>
            </a:r>
            <a:r>
              <a:rPr lang="en-US" sz="4400" b="1" cap="none" spc="0" dirty="0" smtClean="0">
                <a:ln w="0"/>
                <a:solidFill>
                  <a:schemeClr val="bg1"/>
                </a:solidFill>
                <a:effectLst>
                  <a:outerShdw blurRad="38100" dist="19050" dir="2700000" algn="tl" rotWithShape="0">
                    <a:schemeClr val="dk1">
                      <a:alpha val="40000"/>
                    </a:schemeClr>
                  </a:outerShdw>
                </a:effectLst>
              </a:rPr>
              <a:t>acienda</a:t>
            </a:r>
            <a:endParaRPr lang="en-US" sz="44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27893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 y="209145"/>
            <a:ext cx="9263921" cy="707886"/>
          </a:xfrm>
          <a:prstGeom prst="rect">
            <a:avLst/>
          </a:prstGeom>
        </p:spPr>
        <p:txBody>
          <a:bodyPr wrap="square">
            <a:spAutoFit/>
          </a:bodyPr>
          <a:lstStyle/>
          <a:p>
            <a:pPr marL="342900" lvl="0" indent="-342900" algn="just">
              <a:spcBef>
                <a:spcPts val="600"/>
              </a:spcBef>
              <a:spcAft>
                <a:spcPts val="600"/>
              </a:spcAft>
              <a:buFont typeface="Wingdings" panose="05000000000000000000" pitchFamily="2" charset="2"/>
              <a:buChar char="ü"/>
            </a:pPr>
            <a:r>
              <a:rPr lang="es-EC" sz="2000" u="sng" dirty="0">
                <a:latin typeface="Times New Roman" panose="02020603050405020304" pitchFamily="18" charset="0"/>
                <a:ea typeface="Times New Roman" panose="02020603050405020304" pitchFamily="18" charset="0"/>
                <a:cs typeface="Times New Roman" panose="02020603050405020304" pitchFamily="18" charset="0"/>
              </a:rPr>
              <a:t>3er propietario</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 (1940) </a:t>
            </a:r>
            <a:r>
              <a:rPr lang="es-EC" sz="2000" dirty="0" err="1">
                <a:latin typeface="Times New Roman" panose="02020603050405020304" pitchFamily="18" charset="0"/>
                <a:ea typeface="Times New Roman" panose="02020603050405020304" pitchFamily="18" charset="0"/>
                <a:cs typeface="Times New Roman" panose="02020603050405020304" pitchFamily="18" charset="0"/>
              </a:rPr>
              <a:t>Ing</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 Nicolás Vélez quien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construyó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el gran establo con el objetivo de tener 1000 cabezas de ganado. </a:t>
            </a:r>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234" y="1049311"/>
            <a:ext cx="8161202" cy="5440801"/>
          </a:xfrm>
          <a:prstGeom prst="rect">
            <a:avLst/>
          </a:prstGeom>
        </p:spPr>
      </p:pic>
      <p:sp>
        <p:nvSpPr>
          <p:cNvPr id="4" name="Rectangle 5"/>
          <p:cNvSpPr/>
          <p:nvPr/>
        </p:nvSpPr>
        <p:spPr>
          <a:xfrm>
            <a:off x="9308285" y="5411450"/>
            <a:ext cx="3218807" cy="1446550"/>
          </a:xfrm>
          <a:prstGeom prst="rect">
            <a:avLst/>
          </a:prstGeom>
          <a:noFill/>
        </p:spPr>
        <p:txBody>
          <a:bodyPr wrap="square" lIns="91440" tIns="45720" rIns="91440" bIns="45720">
            <a:spAutoFit/>
          </a:bodyPr>
          <a:lstStyle/>
          <a:p>
            <a:pPr lvl="0" algn="ctr"/>
            <a:r>
              <a:rPr lang="en-US" sz="4400" b="1" cap="none" spc="0" dirty="0" smtClean="0">
                <a:ln w="0"/>
                <a:solidFill>
                  <a:schemeClr val="bg1"/>
                </a:solidFill>
                <a:effectLst>
                  <a:outerShdw blurRad="38100" dist="19050" dir="2700000" algn="tl" rotWithShape="0">
                    <a:schemeClr val="dk1">
                      <a:alpha val="40000"/>
                    </a:schemeClr>
                  </a:outerShdw>
                </a:effectLst>
              </a:rPr>
              <a:t>Historia </a:t>
            </a:r>
          </a:p>
          <a:p>
            <a:pPr lvl="0" algn="ctr"/>
            <a:r>
              <a:rPr lang="en-US" sz="4400" b="1" dirty="0" smtClean="0">
                <a:ln w="0"/>
                <a:solidFill>
                  <a:schemeClr val="bg1"/>
                </a:solidFill>
                <a:effectLst>
                  <a:outerShdw blurRad="38100" dist="19050" dir="2700000" algn="tl" rotWithShape="0">
                    <a:schemeClr val="dk1">
                      <a:alpha val="40000"/>
                    </a:schemeClr>
                  </a:outerShdw>
                </a:effectLst>
              </a:rPr>
              <a:t>H</a:t>
            </a:r>
            <a:r>
              <a:rPr lang="en-US" sz="4400" b="1" cap="none" spc="0" dirty="0" smtClean="0">
                <a:ln w="0"/>
                <a:solidFill>
                  <a:schemeClr val="bg1"/>
                </a:solidFill>
                <a:effectLst>
                  <a:outerShdw blurRad="38100" dist="19050" dir="2700000" algn="tl" rotWithShape="0">
                    <a:schemeClr val="dk1">
                      <a:alpha val="40000"/>
                    </a:schemeClr>
                  </a:outerShdw>
                </a:effectLst>
              </a:rPr>
              <a:t>acienda</a:t>
            </a:r>
            <a:endParaRPr lang="en-US" sz="44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38911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p:nvPr/>
        </p:nvSpPr>
        <p:spPr>
          <a:xfrm>
            <a:off x="312405" y="0"/>
            <a:ext cx="7224468" cy="553998"/>
          </a:xfrm>
          <a:prstGeom prst="rect">
            <a:avLst/>
          </a:prstGeom>
        </p:spPr>
        <p:txBody>
          <a:bodyPr wrap="square">
            <a:spAutoFit/>
          </a:bodyPr>
          <a:lstStyle/>
          <a:p>
            <a:pPr marL="342900" indent="-342900" algn="just">
              <a:lnSpc>
                <a:spcPct val="150000"/>
              </a:lnSpc>
              <a:spcAft>
                <a:spcPts val="1000"/>
              </a:spcAft>
              <a:buFont typeface="Arial" pitchFamily="34" charset="0"/>
              <a:buChar char="•"/>
            </a:pP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4to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propietario</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1958)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el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Dr. Alejandro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Paz, compro la hacienda.</a:t>
            </a:r>
            <a:endParaRPr lang="es-EC" sz="20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Rectangle 5"/>
          <p:cNvSpPr/>
          <p:nvPr/>
        </p:nvSpPr>
        <p:spPr>
          <a:xfrm>
            <a:off x="9308285" y="5411450"/>
            <a:ext cx="3218807" cy="1446550"/>
          </a:xfrm>
          <a:prstGeom prst="rect">
            <a:avLst/>
          </a:prstGeom>
          <a:noFill/>
        </p:spPr>
        <p:txBody>
          <a:bodyPr wrap="square" lIns="91440" tIns="45720" rIns="91440" bIns="45720">
            <a:spAutoFit/>
          </a:bodyPr>
          <a:lstStyle/>
          <a:p>
            <a:pPr lvl="0" algn="ctr"/>
            <a:r>
              <a:rPr lang="en-US" sz="4400" b="1" cap="none" spc="0" dirty="0" smtClean="0">
                <a:ln w="0"/>
                <a:solidFill>
                  <a:schemeClr val="bg1"/>
                </a:solidFill>
                <a:effectLst>
                  <a:outerShdw blurRad="38100" dist="19050" dir="2700000" algn="tl" rotWithShape="0">
                    <a:schemeClr val="dk1">
                      <a:alpha val="40000"/>
                    </a:schemeClr>
                  </a:outerShdw>
                </a:effectLst>
              </a:rPr>
              <a:t>Historia </a:t>
            </a:r>
          </a:p>
          <a:p>
            <a:pPr lvl="0" algn="ctr"/>
            <a:r>
              <a:rPr lang="en-US" sz="4400" b="1" dirty="0" smtClean="0">
                <a:ln w="0"/>
                <a:solidFill>
                  <a:schemeClr val="bg1"/>
                </a:solidFill>
                <a:effectLst>
                  <a:outerShdw blurRad="38100" dist="19050" dir="2700000" algn="tl" rotWithShape="0">
                    <a:schemeClr val="dk1">
                      <a:alpha val="40000"/>
                    </a:schemeClr>
                  </a:outerShdw>
                </a:effectLst>
              </a:rPr>
              <a:t>H</a:t>
            </a:r>
            <a:r>
              <a:rPr lang="en-US" sz="4400" b="1" cap="none" spc="0" dirty="0" smtClean="0">
                <a:ln w="0"/>
                <a:solidFill>
                  <a:schemeClr val="bg1"/>
                </a:solidFill>
                <a:effectLst>
                  <a:outerShdw blurRad="38100" dist="19050" dir="2700000" algn="tl" rotWithShape="0">
                    <a:schemeClr val="dk1">
                      <a:alpha val="40000"/>
                    </a:schemeClr>
                  </a:outerShdw>
                </a:effectLst>
              </a:rPr>
              <a:t>acienda</a:t>
            </a:r>
            <a:endParaRPr lang="en-US" sz="4400" b="1" cap="none" spc="0" dirty="0">
              <a:ln w="0"/>
              <a:solidFill>
                <a:schemeClr val="bg1"/>
              </a:solidFill>
              <a:effectLst>
                <a:outerShdw blurRad="38100" dist="19050" dir="2700000" algn="tl" rotWithShape="0">
                  <a:schemeClr val="dk1">
                    <a:alpha val="40000"/>
                  </a:schemeClr>
                </a:outerShdw>
              </a:effectLst>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0805" t="22208" r="5071" b="3814"/>
          <a:stretch/>
        </p:blipFill>
        <p:spPr>
          <a:xfrm>
            <a:off x="1227998" y="773723"/>
            <a:ext cx="7466298" cy="5812955"/>
          </a:xfrm>
          <a:prstGeom prst="rect">
            <a:avLst/>
          </a:prstGeom>
        </p:spPr>
      </p:pic>
    </p:spTree>
    <p:extLst>
      <p:ext uri="{BB962C8B-B14F-4D97-AF65-F5344CB8AC3E}">
        <p14:creationId xmlns:p14="http://schemas.microsoft.com/office/powerpoint/2010/main" val="24634054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4780" y="336881"/>
            <a:ext cx="8389495" cy="707886"/>
          </a:xfrm>
          <a:prstGeom prst="rect">
            <a:avLst/>
          </a:prstGeom>
        </p:spPr>
        <p:txBody>
          <a:bodyPr wrap="square">
            <a:spAutoFit/>
          </a:bodyPr>
          <a:lstStyle/>
          <a:p>
            <a:r>
              <a:rPr lang="es-EC" sz="2000" u="sng" dirty="0">
                <a:latin typeface="Times New Roman" panose="02020603050405020304" pitchFamily="18" charset="0"/>
                <a:ea typeface="Times New Roman" panose="02020603050405020304" pitchFamily="18" charset="0"/>
                <a:cs typeface="Times New Roman" panose="02020603050405020304" pitchFamily="18" charset="0"/>
              </a:rPr>
              <a:t>5to propietario: </a:t>
            </a:r>
            <a:r>
              <a:rPr lang="es-EC" sz="2000" dirty="0" smtClean="0">
                <a:latin typeface="Times New Roman" panose="02020603050405020304" pitchFamily="18" charset="0"/>
                <a:ea typeface="Times New Roman" panose="02020603050405020304" pitchFamily="18" charset="0"/>
                <a:cs typeface="Times New Roman" panose="02020603050405020304" pitchFamily="18" charset="0"/>
              </a:rPr>
              <a:t>1996  Carlos </a:t>
            </a:r>
            <a:r>
              <a:rPr lang="es-EC" sz="2000" dirty="0">
                <a:latin typeface="Times New Roman" panose="02020603050405020304" pitchFamily="18" charset="0"/>
                <a:ea typeface="Times New Roman" panose="02020603050405020304" pitchFamily="18" charset="0"/>
                <a:cs typeface="Times New Roman" panose="02020603050405020304" pitchFamily="18" charset="0"/>
              </a:rPr>
              <a:t>Manuel Paz quien realizó refacciones y remodelaciones a la casa principal y es el actual propietario</a:t>
            </a:r>
            <a:endParaRPr lang="es-ES" sz="2000"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3948" y="1502346"/>
            <a:ext cx="7375160" cy="4916774"/>
          </a:xfrm>
          <a:prstGeom prst="rect">
            <a:avLst/>
          </a:prstGeom>
        </p:spPr>
      </p:pic>
    </p:spTree>
    <p:extLst>
      <p:ext uri="{BB962C8B-B14F-4D97-AF65-F5344CB8AC3E}">
        <p14:creationId xmlns:p14="http://schemas.microsoft.com/office/powerpoint/2010/main" val="1356880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785</TotalTime>
  <Words>1334</Words>
  <Application>Microsoft Office PowerPoint</Application>
  <PresentationFormat>Panorámica</PresentationFormat>
  <Paragraphs>161</Paragraphs>
  <Slides>24</Slides>
  <Notes>0</Notes>
  <HiddenSlides>0</HiddenSlides>
  <MMClips>3</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24</vt:i4>
      </vt:variant>
    </vt:vector>
  </HeadingPairs>
  <TitlesOfParts>
    <vt:vector size="36" baseType="lpstr">
      <vt:lpstr>SimHei</vt:lpstr>
      <vt:lpstr>Arial</vt:lpstr>
      <vt:lpstr>Calibri</vt:lpstr>
      <vt:lpstr>Lucida Sans Unicode</vt:lpstr>
      <vt:lpstr>Mistral</vt:lpstr>
      <vt:lpstr>Symbol</vt:lpstr>
      <vt:lpstr>Tempus Sans ITC</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Descripción Hacienda Río Blanco</vt:lpstr>
      <vt:lpstr>Presentación de PowerPoint</vt:lpstr>
      <vt:lpstr>Presentación de PowerPoint</vt:lpstr>
      <vt:lpstr>Presentación de PowerPoint</vt:lpstr>
      <vt:lpstr>Presentación de PowerPoint</vt:lpstr>
      <vt:lpstr>Presentación de PowerPoint</vt:lpstr>
      <vt:lpstr>Presentación de PowerPoint</vt:lpstr>
      <vt:lpstr>Granja Educativa</vt:lpstr>
      <vt:lpstr>Presentación de PowerPoint</vt:lpstr>
      <vt:lpstr>ANÁLISIS  FODA</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Carlos Paz</dc:creator>
  <cp:lastModifiedBy>Usuario2</cp:lastModifiedBy>
  <cp:revision>127</cp:revision>
  <dcterms:created xsi:type="dcterms:W3CDTF">2014-11-12T01:42:44Z</dcterms:created>
  <dcterms:modified xsi:type="dcterms:W3CDTF">2014-12-04T00:25:40Z</dcterms:modified>
</cp:coreProperties>
</file>