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91" r:id="rId3"/>
    <p:sldId id="257" r:id="rId4"/>
    <p:sldId id="258" r:id="rId5"/>
    <p:sldId id="259" r:id="rId6"/>
    <p:sldId id="260" r:id="rId7"/>
    <p:sldId id="261" r:id="rId8"/>
    <p:sldId id="263" r:id="rId9"/>
    <p:sldId id="264" r:id="rId10"/>
    <p:sldId id="265" r:id="rId11"/>
    <p:sldId id="266" r:id="rId12"/>
    <p:sldId id="267" r:id="rId13"/>
    <p:sldId id="268" r:id="rId14"/>
    <p:sldId id="269" r:id="rId15"/>
    <p:sldId id="270" r:id="rId16"/>
    <p:sldId id="262" r:id="rId17"/>
    <p:sldId id="271" r:id="rId18"/>
    <p:sldId id="272" r:id="rId19"/>
    <p:sldId id="273" r:id="rId20"/>
    <p:sldId id="280" r:id="rId21"/>
    <p:sldId id="274" r:id="rId22"/>
    <p:sldId id="275" r:id="rId23"/>
    <p:sldId id="276" r:id="rId24"/>
    <p:sldId id="277" r:id="rId25"/>
    <p:sldId id="278" r:id="rId26"/>
    <p:sldId id="279" r:id="rId27"/>
    <p:sldId id="281" r:id="rId28"/>
    <p:sldId id="282" r:id="rId29"/>
    <p:sldId id="283" r:id="rId30"/>
    <p:sldId id="284" r:id="rId31"/>
    <p:sldId id="285" r:id="rId32"/>
    <p:sldId id="286" r:id="rId33"/>
    <p:sldId id="287" r:id="rId34"/>
    <p:sldId id="288" r:id="rId35"/>
    <p:sldId id="289" r:id="rId36"/>
    <p:sldId id="290" r:id="rId37"/>
  </p:sldIdLst>
  <p:sldSz cx="9144000" cy="6858000" type="screen4x3"/>
  <p:notesSz cx="6797675" cy="9928225"/>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99FFCC"/>
    <a:srgbClr val="99FF99"/>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p:scale>
          <a:sx n="90" d="100"/>
          <a:sy n="90" d="100"/>
        </p:scale>
        <p:origin x="-1404" y="-72"/>
      </p:cViewPr>
      <p:guideLst>
        <p:guide orient="horz" pos="2160"/>
        <p:guide pos="2880"/>
      </p:guideLst>
    </p:cSldViewPr>
  </p:slideViewPr>
  <p:outlineViewPr>
    <p:cViewPr>
      <p:scale>
        <a:sx n="33" d="100"/>
        <a:sy n="33" d="100"/>
      </p:scale>
      <p:origin x="0" y="618"/>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 Type="http://schemas.openxmlformats.org/officeDocument/2006/relationships/slide" Target="slides/slide4.xml"/><Relationship Id="rId21" Type="http://schemas.openxmlformats.org/officeDocument/2006/relationships/slide" Target="slides/slide22.xml"/><Relationship Id="rId34" Type="http://schemas.openxmlformats.org/officeDocument/2006/relationships/slide" Target="slides/slide35.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33" Type="http://schemas.openxmlformats.org/officeDocument/2006/relationships/slide" Target="slides/slide34.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32" Type="http://schemas.openxmlformats.org/officeDocument/2006/relationships/slide" Target="slides/slide33.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10" Type="http://schemas.openxmlformats.org/officeDocument/2006/relationships/slide" Target="slides/slide11.xml"/><Relationship Id="rId19" Type="http://schemas.openxmlformats.org/officeDocument/2006/relationships/slide" Target="slides/slide20.xml"/><Relationship Id="rId31" Type="http://schemas.openxmlformats.org/officeDocument/2006/relationships/slide" Target="slides/slide32.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 Id="rId30" Type="http://schemas.openxmlformats.org/officeDocument/2006/relationships/slide" Target="slides/slide31.xml"/><Relationship Id="rId35"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B6C3BA-9CAF-48E7-9393-2D0707FF1E76}" type="doc">
      <dgm:prSet loTypeId="urn:microsoft.com/office/officeart/2005/8/layout/venn3" loCatId="relationship" qsTypeId="urn:microsoft.com/office/officeart/2005/8/quickstyle/3d2" qsCatId="3D" csTypeId="urn:microsoft.com/office/officeart/2005/8/colors/colorful5" csCatId="colorful" phldr="1"/>
      <dgm:spPr/>
    </dgm:pt>
    <dgm:pt modelId="{99F762EE-33A9-4F3A-9E4F-D99FC3530DD1}">
      <dgm:prSet phldrT="[Texto]"/>
      <dgm:spPr/>
      <dgm:t>
        <a:bodyPr/>
        <a:lstStyle/>
        <a:p>
          <a:r>
            <a:rPr lang="es-EC" dirty="0" smtClean="0"/>
            <a:t>Sea flexible y prepárese para cambiar de planes</a:t>
          </a:r>
          <a:endParaRPr lang="es-EC" dirty="0"/>
        </a:p>
      </dgm:t>
    </dgm:pt>
    <dgm:pt modelId="{246CACD8-9D60-4A7E-A42E-DDDA9B3ACF08}" type="parTrans" cxnId="{A5C365F9-42BF-4BF9-97DF-ABC52DF79619}">
      <dgm:prSet/>
      <dgm:spPr/>
      <dgm:t>
        <a:bodyPr/>
        <a:lstStyle/>
        <a:p>
          <a:endParaRPr lang="es-EC"/>
        </a:p>
      </dgm:t>
    </dgm:pt>
    <dgm:pt modelId="{4E4499A7-EA12-4FC7-9222-4B4E36DCA945}" type="sibTrans" cxnId="{A5C365F9-42BF-4BF9-97DF-ABC52DF79619}">
      <dgm:prSet/>
      <dgm:spPr/>
      <dgm:t>
        <a:bodyPr/>
        <a:lstStyle/>
        <a:p>
          <a:endParaRPr lang="es-EC"/>
        </a:p>
      </dgm:t>
    </dgm:pt>
    <dgm:pt modelId="{85905264-A0BF-496F-BD51-7B9FBF665770}">
      <dgm:prSet/>
      <dgm:spPr/>
      <dgm:t>
        <a:bodyPr/>
        <a:lstStyle/>
        <a:p>
          <a:r>
            <a:rPr lang="es-EC" dirty="0" smtClean="0"/>
            <a:t>Externalice</a:t>
          </a:r>
        </a:p>
        <a:p>
          <a:r>
            <a:rPr lang="es-EC" dirty="0" smtClean="0"/>
            <a:t> la información de su cabeza</a:t>
          </a:r>
          <a:endParaRPr lang="es-EC" dirty="0"/>
        </a:p>
      </dgm:t>
    </dgm:pt>
    <dgm:pt modelId="{7517113D-2E21-47D7-AFA6-ED24A1AE67D8}" type="parTrans" cxnId="{9200F72A-74B3-454E-9CE5-32FFAAE4816B}">
      <dgm:prSet/>
      <dgm:spPr/>
      <dgm:t>
        <a:bodyPr/>
        <a:lstStyle/>
        <a:p>
          <a:endParaRPr lang="es-EC"/>
        </a:p>
      </dgm:t>
    </dgm:pt>
    <dgm:pt modelId="{3833C309-F661-4C2E-B9A8-1AC686D7DD54}" type="sibTrans" cxnId="{9200F72A-74B3-454E-9CE5-32FFAAE4816B}">
      <dgm:prSet/>
      <dgm:spPr/>
      <dgm:t>
        <a:bodyPr/>
        <a:lstStyle/>
        <a:p>
          <a:endParaRPr lang="es-EC"/>
        </a:p>
      </dgm:t>
    </dgm:pt>
    <dgm:pt modelId="{AF823DD8-62D5-431A-86C4-469BB8269CC6}">
      <dgm:prSet/>
      <dgm:spPr/>
      <dgm:t>
        <a:bodyPr/>
        <a:lstStyle/>
        <a:p>
          <a:r>
            <a:rPr lang="es-EC" dirty="0" smtClean="0"/>
            <a:t>Ponga a trabajar sus propias reglas</a:t>
          </a:r>
          <a:endParaRPr lang="es-EC" dirty="0"/>
        </a:p>
      </dgm:t>
    </dgm:pt>
    <dgm:pt modelId="{CF6B530E-9E1E-4AD5-AC31-3066656FC10F}" type="parTrans" cxnId="{B9F92869-801C-48BA-891F-BD4C2037877D}">
      <dgm:prSet/>
      <dgm:spPr/>
      <dgm:t>
        <a:bodyPr/>
        <a:lstStyle/>
        <a:p>
          <a:endParaRPr lang="es-EC"/>
        </a:p>
      </dgm:t>
    </dgm:pt>
    <dgm:pt modelId="{1ACA29D0-3602-4C87-819B-FFCA2BE16A2E}" type="sibTrans" cxnId="{B9F92869-801C-48BA-891F-BD4C2037877D}">
      <dgm:prSet/>
      <dgm:spPr/>
      <dgm:t>
        <a:bodyPr/>
        <a:lstStyle/>
        <a:p>
          <a:endParaRPr lang="es-EC"/>
        </a:p>
      </dgm:t>
    </dgm:pt>
    <dgm:pt modelId="{EC9D627C-C0A8-444C-8F5F-83F4EC570A47}">
      <dgm:prSet/>
      <dgm:spPr/>
      <dgm:t>
        <a:bodyPr/>
        <a:lstStyle/>
        <a:p>
          <a:r>
            <a:rPr lang="es-EC" dirty="0" smtClean="0"/>
            <a:t>Haga del tiempo algo real y concreto</a:t>
          </a:r>
          <a:endParaRPr lang="es-EC" dirty="0"/>
        </a:p>
      </dgm:t>
    </dgm:pt>
    <dgm:pt modelId="{8522AD5B-FF3B-482A-8072-FA41C33CE3E2}" type="parTrans" cxnId="{4CCD85F8-21C5-43FA-981F-C0128B3DF08E}">
      <dgm:prSet/>
      <dgm:spPr/>
      <dgm:t>
        <a:bodyPr/>
        <a:lstStyle/>
        <a:p>
          <a:endParaRPr lang="es-EC"/>
        </a:p>
      </dgm:t>
    </dgm:pt>
    <dgm:pt modelId="{3423EB56-8222-4D37-9378-AEB2AE3A9C23}" type="sibTrans" cxnId="{4CCD85F8-21C5-43FA-981F-C0128B3DF08E}">
      <dgm:prSet/>
      <dgm:spPr/>
      <dgm:t>
        <a:bodyPr/>
        <a:lstStyle/>
        <a:p>
          <a:endParaRPr lang="es-EC"/>
        </a:p>
      </dgm:t>
    </dgm:pt>
    <dgm:pt modelId="{BC133A8C-B45C-4BCF-AE58-2AB2E6435E26}">
      <dgm:prSet/>
      <dgm:spPr/>
      <dgm:t>
        <a:bodyPr/>
        <a:lstStyle/>
        <a:p>
          <a:r>
            <a:rPr lang="es-EC" dirty="0" smtClean="0"/>
            <a:t>Use incentivos externos</a:t>
          </a:r>
          <a:endParaRPr lang="es-EC" dirty="0"/>
        </a:p>
      </dgm:t>
    </dgm:pt>
    <dgm:pt modelId="{BBD382CB-83E8-41C8-8A67-13ACAD29F79B}" type="parTrans" cxnId="{63BC4605-62E3-45EC-AC0D-E5CFAF605848}">
      <dgm:prSet/>
      <dgm:spPr/>
      <dgm:t>
        <a:bodyPr/>
        <a:lstStyle/>
        <a:p>
          <a:endParaRPr lang="es-EC"/>
        </a:p>
      </dgm:t>
    </dgm:pt>
    <dgm:pt modelId="{8E143884-8C44-4CED-8D17-DDFB4165C798}" type="sibTrans" cxnId="{63BC4605-62E3-45EC-AC0D-E5CFAF605848}">
      <dgm:prSet/>
      <dgm:spPr/>
      <dgm:t>
        <a:bodyPr/>
        <a:lstStyle/>
        <a:p>
          <a:endParaRPr lang="es-EC"/>
        </a:p>
      </dgm:t>
    </dgm:pt>
    <dgm:pt modelId="{62F9BD6A-E320-4442-9CCA-31414E70C776}" type="pres">
      <dgm:prSet presAssocID="{5DB6C3BA-9CAF-48E7-9393-2D0707FF1E76}" presName="Name0" presStyleCnt="0">
        <dgm:presLayoutVars>
          <dgm:dir/>
          <dgm:resizeHandles val="exact"/>
        </dgm:presLayoutVars>
      </dgm:prSet>
      <dgm:spPr/>
    </dgm:pt>
    <dgm:pt modelId="{D4D1C34D-2438-4B84-BD92-A3AC55A795D0}" type="pres">
      <dgm:prSet presAssocID="{85905264-A0BF-496F-BD51-7B9FBF665770}" presName="Name5" presStyleLbl="vennNode1" presStyleIdx="0" presStyleCnt="5" custLinFactNeighborX="411" custLinFactNeighborY="-93">
        <dgm:presLayoutVars>
          <dgm:bulletEnabled val="1"/>
        </dgm:presLayoutVars>
      </dgm:prSet>
      <dgm:spPr/>
      <dgm:t>
        <a:bodyPr/>
        <a:lstStyle/>
        <a:p>
          <a:endParaRPr lang="es-EC"/>
        </a:p>
      </dgm:t>
    </dgm:pt>
    <dgm:pt modelId="{36E3FD6F-54EE-43E4-AE19-A9D2E1A168AC}" type="pres">
      <dgm:prSet presAssocID="{3833C309-F661-4C2E-B9A8-1AC686D7DD54}" presName="space" presStyleCnt="0"/>
      <dgm:spPr/>
    </dgm:pt>
    <dgm:pt modelId="{1E00C8C9-31F0-43F9-883F-C7FD081E78E4}" type="pres">
      <dgm:prSet presAssocID="{EC9D627C-C0A8-444C-8F5F-83F4EC570A47}" presName="Name5" presStyleLbl="vennNode1" presStyleIdx="1" presStyleCnt="5">
        <dgm:presLayoutVars>
          <dgm:bulletEnabled val="1"/>
        </dgm:presLayoutVars>
      </dgm:prSet>
      <dgm:spPr/>
      <dgm:t>
        <a:bodyPr/>
        <a:lstStyle/>
        <a:p>
          <a:endParaRPr lang="es-EC"/>
        </a:p>
      </dgm:t>
    </dgm:pt>
    <dgm:pt modelId="{C51ED0F2-3AB7-4863-9E60-B3CBA62C45FF}" type="pres">
      <dgm:prSet presAssocID="{3423EB56-8222-4D37-9378-AEB2AE3A9C23}" presName="space" presStyleCnt="0"/>
      <dgm:spPr/>
    </dgm:pt>
    <dgm:pt modelId="{E1C38122-DED3-4D78-A9CC-E894495365F5}" type="pres">
      <dgm:prSet presAssocID="{BC133A8C-B45C-4BCF-AE58-2AB2E6435E26}" presName="Name5" presStyleLbl="vennNode1" presStyleIdx="2" presStyleCnt="5">
        <dgm:presLayoutVars>
          <dgm:bulletEnabled val="1"/>
        </dgm:presLayoutVars>
      </dgm:prSet>
      <dgm:spPr/>
      <dgm:t>
        <a:bodyPr/>
        <a:lstStyle/>
        <a:p>
          <a:endParaRPr lang="es-EC"/>
        </a:p>
      </dgm:t>
    </dgm:pt>
    <dgm:pt modelId="{09792B2A-5AFA-4756-B1C1-C742A0D8166D}" type="pres">
      <dgm:prSet presAssocID="{8E143884-8C44-4CED-8D17-DDFB4165C798}" presName="space" presStyleCnt="0"/>
      <dgm:spPr/>
    </dgm:pt>
    <dgm:pt modelId="{2FB32C74-11B1-4A90-B944-8A40BC829E16}" type="pres">
      <dgm:prSet presAssocID="{AF823DD8-62D5-431A-86C4-469BB8269CC6}" presName="Name5" presStyleLbl="vennNode1" presStyleIdx="3" presStyleCnt="5" custLinFactNeighborX="2376" custLinFactNeighborY="-1622">
        <dgm:presLayoutVars>
          <dgm:bulletEnabled val="1"/>
        </dgm:presLayoutVars>
      </dgm:prSet>
      <dgm:spPr/>
      <dgm:t>
        <a:bodyPr/>
        <a:lstStyle/>
        <a:p>
          <a:endParaRPr lang="es-EC"/>
        </a:p>
      </dgm:t>
    </dgm:pt>
    <dgm:pt modelId="{6829BAAB-3427-48FB-9038-3B3D86F5607D}" type="pres">
      <dgm:prSet presAssocID="{1ACA29D0-3602-4C87-819B-FFCA2BE16A2E}" presName="space" presStyleCnt="0"/>
      <dgm:spPr/>
    </dgm:pt>
    <dgm:pt modelId="{E5B02890-E4CD-4E80-9BFC-4603B1BBCD81}" type="pres">
      <dgm:prSet presAssocID="{99F762EE-33A9-4F3A-9E4F-D99FC3530DD1}" presName="Name5" presStyleLbl="vennNode1" presStyleIdx="4" presStyleCnt="5">
        <dgm:presLayoutVars>
          <dgm:bulletEnabled val="1"/>
        </dgm:presLayoutVars>
      </dgm:prSet>
      <dgm:spPr/>
      <dgm:t>
        <a:bodyPr/>
        <a:lstStyle/>
        <a:p>
          <a:endParaRPr lang="es-EC"/>
        </a:p>
      </dgm:t>
    </dgm:pt>
  </dgm:ptLst>
  <dgm:cxnLst>
    <dgm:cxn modelId="{A5C365F9-42BF-4BF9-97DF-ABC52DF79619}" srcId="{5DB6C3BA-9CAF-48E7-9393-2D0707FF1E76}" destId="{99F762EE-33A9-4F3A-9E4F-D99FC3530DD1}" srcOrd="4" destOrd="0" parTransId="{246CACD8-9D60-4A7E-A42E-DDDA9B3ACF08}" sibTransId="{4E4499A7-EA12-4FC7-9222-4B4E36DCA945}"/>
    <dgm:cxn modelId="{63BC4605-62E3-45EC-AC0D-E5CFAF605848}" srcId="{5DB6C3BA-9CAF-48E7-9393-2D0707FF1E76}" destId="{BC133A8C-B45C-4BCF-AE58-2AB2E6435E26}" srcOrd="2" destOrd="0" parTransId="{BBD382CB-83E8-41C8-8A67-13ACAD29F79B}" sibTransId="{8E143884-8C44-4CED-8D17-DDFB4165C798}"/>
    <dgm:cxn modelId="{9200F72A-74B3-454E-9CE5-32FFAAE4816B}" srcId="{5DB6C3BA-9CAF-48E7-9393-2D0707FF1E76}" destId="{85905264-A0BF-496F-BD51-7B9FBF665770}" srcOrd="0" destOrd="0" parTransId="{7517113D-2E21-47D7-AFA6-ED24A1AE67D8}" sibTransId="{3833C309-F661-4C2E-B9A8-1AC686D7DD54}"/>
    <dgm:cxn modelId="{BE40EDB4-54E4-47DD-8F71-B0DD702305B1}" type="presOf" srcId="{99F762EE-33A9-4F3A-9E4F-D99FC3530DD1}" destId="{E5B02890-E4CD-4E80-9BFC-4603B1BBCD81}" srcOrd="0" destOrd="0" presId="urn:microsoft.com/office/officeart/2005/8/layout/venn3"/>
    <dgm:cxn modelId="{38D8CA2E-5D58-41B0-8886-B74BC987B6EE}" type="presOf" srcId="{85905264-A0BF-496F-BD51-7B9FBF665770}" destId="{D4D1C34D-2438-4B84-BD92-A3AC55A795D0}" srcOrd="0" destOrd="0" presId="urn:microsoft.com/office/officeart/2005/8/layout/venn3"/>
    <dgm:cxn modelId="{480E46EB-A187-46F2-B8CC-842CDA77EDA4}" type="presOf" srcId="{EC9D627C-C0A8-444C-8F5F-83F4EC570A47}" destId="{1E00C8C9-31F0-43F9-883F-C7FD081E78E4}" srcOrd="0" destOrd="0" presId="urn:microsoft.com/office/officeart/2005/8/layout/venn3"/>
    <dgm:cxn modelId="{4CCD85F8-21C5-43FA-981F-C0128B3DF08E}" srcId="{5DB6C3BA-9CAF-48E7-9393-2D0707FF1E76}" destId="{EC9D627C-C0A8-444C-8F5F-83F4EC570A47}" srcOrd="1" destOrd="0" parTransId="{8522AD5B-FF3B-482A-8072-FA41C33CE3E2}" sibTransId="{3423EB56-8222-4D37-9378-AEB2AE3A9C23}"/>
    <dgm:cxn modelId="{36C0B494-1DE7-4096-BAC3-E3461AB27B9E}" type="presOf" srcId="{5DB6C3BA-9CAF-48E7-9393-2D0707FF1E76}" destId="{62F9BD6A-E320-4442-9CCA-31414E70C776}" srcOrd="0" destOrd="0" presId="urn:microsoft.com/office/officeart/2005/8/layout/venn3"/>
    <dgm:cxn modelId="{AD948864-9619-4491-BD95-6B279871A4BF}" type="presOf" srcId="{BC133A8C-B45C-4BCF-AE58-2AB2E6435E26}" destId="{E1C38122-DED3-4D78-A9CC-E894495365F5}" srcOrd="0" destOrd="0" presId="urn:microsoft.com/office/officeart/2005/8/layout/venn3"/>
    <dgm:cxn modelId="{C4CAF796-0D0A-417D-9854-EE07B8E5A29F}" type="presOf" srcId="{AF823DD8-62D5-431A-86C4-469BB8269CC6}" destId="{2FB32C74-11B1-4A90-B944-8A40BC829E16}" srcOrd="0" destOrd="0" presId="urn:microsoft.com/office/officeart/2005/8/layout/venn3"/>
    <dgm:cxn modelId="{B9F92869-801C-48BA-891F-BD4C2037877D}" srcId="{5DB6C3BA-9CAF-48E7-9393-2D0707FF1E76}" destId="{AF823DD8-62D5-431A-86C4-469BB8269CC6}" srcOrd="3" destOrd="0" parTransId="{CF6B530E-9E1E-4AD5-AC31-3066656FC10F}" sibTransId="{1ACA29D0-3602-4C87-819B-FFCA2BE16A2E}"/>
    <dgm:cxn modelId="{59A31D45-28E2-4AC9-9FED-709BECDB4157}" type="presParOf" srcId="{62F9BD6A-E320-4442-9CCA-31414E70C776}" destId="{D4D1C34D-2438-4B84-BD92-A3AC55A795D0}" srcOrd="0" destOrd="0" presId="urn:microsoft.com/office/officeart/2005/8/layout/venn3"/>
    <dgm:cxn modelId="{12F1027C-BA95-46B2-8858-AA048E386A6B}" type="presParOf" srcId="{62F9BD6A-E320-4442-9CCA-31414E70C776}" destId="{36E3FD6F-54EE-43E4-AE19-A9D2E1A168AC}" srcOrd="1" destOrd="0" presId="urn:microsoft.com/office/officeart/2005/8/layout/venn3"/>
    <dgm:cxn modelId="{01311032-99A9-4BF4-BFC8-7B8C9C01FFEE}" type="presParOf" srcId="{62F9BD6A-E320-4442-9CCA-31414E70C776}" destId="{1E00C8C9-31F0-43F9-883F-C7FD081E78E4}" srcOrd="2" destOrd="0" presId="urn:microsoft.com/office/officeart/2005/8/layout/venn3"/>
    <dgm:cxn modelId="{8D51B2F1-A6EA-4060-A3DA-84471600E99A}" type="presParOf" srcId="{62F9BD6A-E320-4442-9CCA-31414E70C776}" destId="{C51ED0F2-3AB7-4863-9E60-B3CBA62C45FF}" srcOrd="3" destOrd="0" presId="urn:microsoft.com/office/officeart/2005/8/layout/venn3"/>
    <dgm:cxn modelId="{B3C13AB1-F634-4354-B781-B45B7205BA6B}" type="presParOf" srcId="{62F9BD6A-E320-4442-9CCA-31414E70C776}" destId="{E1C38122-DED3-4D78-A9CC-E894495365F5}" srcOrd="4" destOrd="0" presId="urn:microsoft.com/office/officeart/2005/8/layout/venn3"/>
    <dgm:cxn modelId="{6563E000-0B1A-43B7-99CD-3B3DFEA2FA7E}" type="presParOf" srcId="{62F9BD6A-E320-4442-9CCA-31414E70C776}" destId="{09792B2A-5AFA-4756-B1C1-C742A0D8166D}" srcOrd="5" destOrd="0" presId="urn:microsoft.com/office/officeart/2005/8/layout/venn3"/>
    <dgm:cxn modelId="{6E5F71AF-5339-491A-842F-4D9CC50377C7}" type="presParOf" srcId="{62F9BD6A-E320-4442-9CCA-31414E70C776}" destId="{2FB32C74-11B1-4A90-B944-8A40BC829E16}" srcOrd="6" destOrd="0" presId="urn:microsoft.com/office/officeart/2005/8/layout/venn3"/>
    <dgm:cxn modelId="{B17BB0F2-2C75-442A-A3BC-79472F46202C}" type="presParOf" srcId="{62F9BD6A-E320-4442-9CCA-31414E70C776}" destId="{6829BAAB-3427-48FB-9038-3B3D86F5607D}" srcOrd="7" destOrd="0" presId="urn:microsoft.com/office/officeart/2005/8/layout/venn3"/>
    <dgm:cxn modelId="{BB4A872F-C6BE-4A4C-B9E6-CD3E42E46DAA}" type="presParOf" srcId="{62F9BD6A-E320-4442-9CCA-31414E70C776}" destId="{E5B02890-E4CD-4E80-9BFC-4603B1BBCD81}"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8CBE79-4DCD-4D96-B2E7-611F674863DD}" type="doc">
      <dgm:prSet loTypeId="urn:microsoft.com/office/officeart/2005/8/layout/cycle5" loCatId="cycle" qsTypeId="urn:microsoft.com/office/officeart/2005/8/quickstyle/3d2" qsCatId="3D" csTypeId="urn:microsoft.com/office/officeart/2005/8/colors/colorful3" csCatId="colorful" phldr="1"/>
      <dgm:spPr/>
      <dgm:t>
        <a:bodyPr/>
        <a:lstStyle/>
        <a:p>
          <a:endParaRPr lang="es-EC"/>
        </a:p>
      </dgm:t>
    </dgm:pt>
    <dgm:pt modelId="{0E72691B-823F-428C-A3F9-4DD719FF6354}">
      <dgm:prSet phldrT="[Texto]"/>
      <dgm:spPr/>
      <dgm:t>
        <a:bodyPr/>
        <a:lstStyle/>
        <a:p>
          <a:r>
            <a:rPr lang="es-EC" dirty="0" smtClean="0"/>
            <a:t>Académica</a:t>
          </a:r>
          <a:endParaRPr lang="es-EC" dirty="0"/>
        </a:p>
      </dgm:t>
    </dgm:pt>
    <dgm:pt modelId="{A1F94B4F-A7B3-4F15-B7DF-C4F4BD0EFBEC}" type="parTrans" cxnId="{115F1C88-4C59-4660-B4C4-CFBEC01B9554}">
      <dgm:prSet/>
      <dgm:spPr/>
      <dgm:t>
        <a:bodyPr/>
        <a:lstStyle/>
        <a:p>
          <a:endParaRPr lang="es-EC"/>
        </a:p>
      </dgm:t>
    </dgm:pt>
    <dgm:pt modelId="{A31F0320-1E7A-4411-9EDB-EBE4866983E0}" type="sibTrans" cxnId="{115F1C88-4C59-4660-B4C4-CFBEC01B9554}">
      <dgm:prSet/>
      <dgm:spPr/>
      <dgm:t>
        <a:bodyPr/>
        <a:lstStyle/>
        <a:p>
          <a:endParaRPr lang="es-EC" dirty="0"/>
        </a:p>
      </dgm:t>
    </dgm:pt>
    <dgm:pt modelId="{F558F7C1-9064-4CB8-B9A5-36C704A58847}">
      <dgm:prSet phldrT="[Texto]"/>
      <dgm:spPr/>
      <dgm:t>
        <a:bodyPr/>
        <a:lstStyle/>
        <a:p>
          <a:r>
            <a:rPr lang="es-EC" dirty="0" smtClean="0"/>
            <a:t>Económica</a:t>
          </a:r>
          <a:endParaRPr lang="es-EC" dirty="0"/>
        </a:p>
      </dgm:t>
    </dgm:pt>
    <dgm:pt modelId="{125A757D-78E8-4E63-994F-AD11992349E8}" type="parTrans" cxnId="{470EEA97-1B4B-483B-B73A-F1D18AC415FF}">
      <dgm:prSet/>
      <dgm:spPr/>
      <dgm:t>
        <a:bodyPr/>
        <a:lstStyle/>
        <a:p>
          <a:endParaRPr lang="es-EC"/>
        </a:p>
      </dgm:t>
    </dgm:pt>
    <dgm:pt modelId="{3E94334B-0CF1-419B-924D-A7618B247CAE}" type="sibTrans" cxnId="{470EEA97-1B4B-483B-B73A-F1D18AC415FF}">
      <dgm:prSet/>
      <dgm:spPr/>
      <dgm:t>
        <a:bodyPr/>
        <a:lstStyle/>
        <a:p>
          <a:endParaRPr lang="es-EC" dirty="0"/>
        </a:p>
      </dgm:t>
    </dgm:pt>
    <dgm:pt modelId="{7F9F4F05-7490-441C-A5AE-39A2A9ED39BF}">
      <dgm:prSet phldrT="[Texto]"/>
      <dgm:spPr/>
      <dgm:t>
        <a:bodyPr/>
        <a:lstStyle/>
        <a:p>
          <a:r>
            <a:rPr lang="es-EC" dirty="0" smtClean="0"/>
            <a:t>Relaciones Sociales</a:t>
          </a:r>
          <a:endParaRPr lang="es-EC" dirty="0"/>
        </a:p>
      </dgm:t>
    </dgm:pt>
    <dgm:pt modelId="{60619657-7AB6-478F-BEC5-CFF804C5DA77}" type="parTrans" cxnId="{B40B2744-B8AD-44AB-92A6-EDB68E48CD40}">
      <dgm:prSet/>
      <dgm:spPr/>
      <dgm:t>
        <a:bodyPr/>
        <a:lstStyle/>
        <a:p>
          <a:endParaRPr lang="es-EC"/>
        </a:p>
      </dgm:t>
    </dgm:pt>
    <dgm:pt modelId="{C343AAB3-C942-4F25-894B-BE89721C8788}" type="sibTrans" cxnId="{B40B2744-B8AD-44AB-92A6-EDB68E48CD40}">
      <dgm:prSet/>
      <dgm:spPr/>
      <dgm:t>
        <a:bodyPr/>
        <a:lstStyle/>
        <a:p>
          <a:endParaRPr lang="es-EC" dirty="0"/>
        </a:p>
      </dgm:t>
    </dgm:pt>
    <dgm:pt modelId="{0D4BF6CF-4360-4F94-9924-02D6654CDFC6}">
      <dgm:prSet phldrT="[Texto]"/>
      <dgm:spPr/>
      <dgm:t>
        <a:bodyPr/>
        <a:lstStyle/>
        <a:p>
          <a:r>
            <a:rPr lang="es-EC" dirty="0" smtClean="0"/>
            <a:t>Trabajo </a:t>
          </a:r>
          <a:endParaRPr lang="es-EC" dirty="0"/>
        </a:p>
      </dgm:t>
    </dgm:pt>
    <dgm:pt modelId="{8BA39711-40EB-467C-BB91-7CBB78B757BE}" type="parTrans" cxnId="{B90047DD-4CF8-47FC-9438-F24E901E77F5}">
      <dgm:prSet/>
      <dgm:spPr/>
      <dgm:t>
        <a:bodyPr/>
        <a:lstStyle/>
        <a:p>
          <a:endParaRPr lang="es-EC"/>
        </a:p>
      </dgm:t>
    </dgm:pt>
    <dgm:pt modelId="{652D0A2E-E923-48B8-B4BF-D36190607A4B}" type="sibTrans" cxnId="{B90047DD-4CF8-47FC-9438-F24E901E77F5}">
      <dgm:prSet/>
      <dgm:spPr/>
      <dgm:t>
        <a:bodyPr/>
        <a:lstStyle/>
        <a:p>
          <a:endParaRPr lang="es-EC" dirty="0"/>
        </a:p>
      </dgm:t>
    </dgm:pt>
    <dgm:pt modelId="{30085DCE-E550-46CD-9418-FA4E2F82332A}">
      <dgm:prSet phldrT="[Texto]"/>
      <dgm:spPr/>
      <dgm:t>
        <a:bodyPr/>
        <a:lstStyle/>
        <a:p>
          <a:r>
            <a:rPr lang="es-EC" dirty="0" smtClean="0"/>
            <a:t>Relaciones de Pareja</a:t>
          </a:r>
          <a:endParaRPr lang="es-EC" dirty="0"/>
        </a:p>
      </dgm:t>
    </dgm:pt>
    <dgm:pt modelId="{ACA65950-1C34-48D6-B8B2-79AC55E4BD92}" type="parTrans" cxnId="{E75AFDF3-C435-4067-BC85-2E69659B1F6B}">
      <dgm:prSet/>
      <dgm:spPr/>
      <dgm:t>
        <a:bodyPr/>
        <a:lstStyle/>
        <a:p>
          <a:endParaRPr lang="es-EC"/>
        </a:p>
      </dgm:t>
    </dgm:pt>
    <dgm:pt modelId="{F6524E9C-30A3-4274-A8A7-E4869296BAD7}" type="sibTrans" cxnId="{E75AFDF3-C435-4067-BC85-2E69659B1F6B}">
      <dgm:prSet/>
      <dgm:spPr/>
      <dgm:t>
        <a:bodyPr/>
        <a:lstStyle/>
        <a:p>
          <a:endParaRPr lang="es-EC" dirty="0"/>
        </a:p>
      </dgm:t>
    </dgm:pt>
    <dgm:pt modelId="{3C9A7A3D-58F3-449B-8B5B-912A99EA89EA}" type="pres">
      <dgm:prSet presAssocID="{838CBE79-4DCD-4D96-B2E7-611F674863DD}" presName="cycle" presStyleCnt="0">
        <dgm:presLayoutVars>
          <dgm:dir/>
          <dgm:resizeHandles val="exact"/>
        </dgm:presLayoutVars>
      </dgm:prSet>
      <dgm:spPr/>
      <dgm:t>
        <a:bodyPr/>
        <a:lstStyle/>
        <a:p>
          <a:endParaRPr lang="es-EC"/>
        </a:p>
      </dgm:t>
    </dgm:pt>
    <dgm:pt modelId="{ACB11ED2-17EC-4690-85CC-F1306267936F}" type="pres">
      <dgm:prSet presAssocID="{0E72691B-823F-428C-A3F9-4DD719FF6354}" presName="node" presStyleLbl="node1" presStyleIdx="0" presStyleCnt="5" custRadScaleRad="98565" custRadScaleInc="2924">
        <dgm:presLayoutVars>
          <dgm:bulletEnabled val="1"/>
        </dgm:presLayoutVars>
      </dgm:prSet>
      <dgm:spPr/>
      <dgm:t>
        <a:bodyPr/>
        <a:lstStyle/>
        <a:p>
          <a:endParaRPr lang="es-EC"/>
        </a:p>
      </dgm:t>
    </dgm:pt>
    <dgm:pt modelId="{98083DDF-24FA-4CE3-98FC-7AC498F299E9}" type="pres">
      <dgm:prSet presAssocID="{0E72691B-823F-428C-A3F9-4DD719FF6354}" presName="spNode" presStyleCnt="0"/>
      <dgm:spPr/>
      <dgm:t>
        <a:bodyPr/>
        <a:lstStyle/>
        <a:p>
          <a:endParaRPr lang="es-EC"/>
        </a:p>
      </dgm:t>
    </dgm:pt>
    <dgm:pt modelId="{6CD604F5-1C58-4E24-8982-D4ABC6AB6837}" type="pres">
      <dgm:prSet presAssocID="{A31F0320-1E7A-4411-9EDB-EBE4866983E0}" presName="sibTrans" presStyleLbl="sibTrans1D1" presStyleIdx="0" presStyleCnt="5"/>
      <dgm:spPr/>
      <dgm:t>
        <a:bodyPr/>
        <a:lstStyle/>
        <a:p>
          <a:endParaRPr lang="es-EC"/>
        </a:p>
      </dgm:t>
    </dgm:pt>
    <dgm:pt modelId="{12EFBCC3-1EF1-44D3-8AAF-5889D04305A8}" type="pres">
      <dgm:prSet presAssocID="{F558F7C1-9064-4CB8-B9A5-36C704A58847}" presName="node" presStyleLbl="node1" presStyleIdx="1" presStyleCnt="5">
        <dgm:presLayoutVars>
          <dgm:bulletEnabled val="1"/>
        </dgm:presLayoutVars>
      </dgm:prSet>
      <dgm:spPr/>
      <dgm:t>
        <a:bodyPr/>
        <a:lstStyle/>
        <a:p>
          <a:endParaRPr lang="es-EC"/>
        </a:p>
      </dgm:t>
    </dgm:pt>
    <dgm:pt modelId="{E2A75AE8-CEEF-4C44-872B-D47C404E36AF}" type="pres">
      <dgm:prSet presAssocID="{F558F7C1-9064-4CB8-B9A5-36C704A58847}" presName="spNode" presStyleCnt="0"/>
      <dgm:spPr/>
      <dgm:t>
        <a:bodyPr/>
        <a:lstStyle/>
        <a:p>
          <a:endParaRPr lang="es-EC"/>
        </a:p>
      </dgm:t>
    </dgm:pt>
    <dgm:pt modelId="{34B0F3F0-FCB3-4D8A-9D6E-817B8E68FC94}" type="pres">
      <dgm:prSet presAssocID="{3E94334B-0CF1-419B-924D-A7618B247CAE}" presName="sibTrans" presStyleLbl="sibTrans1D1" presStyleIdx="1" presStyleCnt="5"/>
      <dgm:spPr/>
      <dgm:t>
        <a:bodyPr/>
        <a:lstStyle/>
        <a:p>
          <a:endParaRPr lang="es-EC"/>
        </a:p>
      </dgm:t>
    </dgm:pt>
    <dgm:pt modelId="{5A0C8318-57B2-4137-BD0D-E58F16DAEDEE}" type="pres">
      <dgm:prSet presAssocID="{7F9F4F05-7490-441C-A5AE-39A2A9ED39BF}" presName="node" presStyleLbl="node1" presStyleIdx="2" presStyleCnt="5">
        <dgm:presLayoutVars>
          <dgm:bulletEnabled val="1"/>
        </dgm:presLayoutVars>
      </dgm:prSet>
      <dgm:spPr/>
      <dgm:t>
        <a:bodyPr/>
        <a:lstStyle/>
        <a:p>
          <a:endParaRPr lang="es-EC"/>
        </a:p>
      </dgm:t>
    </dgm:pt>
    <dgm:pt modelId="{61DEB3FD-F76D-4BC5-A8CF-50A9113907B4}" type="pres">
      <dgm:prSet presAssocID="{7F9F4F05-7490-441C-A5AE-39A2A9ED39BF}" presName="spNode" presStyleCnt="0"/>
      <dgm:spPr/>
      <dgm:t>
        <a:bodyPr/>
        <a:lstStyle/>
        <a:p>
          <a:endParaRPr lang="es-EC"/>
        </a:p>
      </dgm:t>
    </dgm:pt>
    <dgm:pt modelId="{2E6C7914-A557-4673-B65F-1FAE39A348C6}" type="pres">
      <dgm:prSet presAssocID="{C343AAB3-C942-4F25-894B-BE89721C8788}" presName="sibTrans" presStyleLbl="sibTrans1D1" presStyleIdx="2" presStyleCnt="5"/>
      <dgm:spPr/>
      <dgm:t>
        <a:bodyPr/>
        <a:lstStyle/>
        <a:p>
          <a:endParaRPr lang="es-EC"/>
        </a:p>
      </dgm:t>
    </dgm:pt>
    <dgm:pt modelId="{907311D5-61ED-4DB4-89CB-0D2239DE9123}" type="pres">
      <dgm:prSet presAssocID="{0D4BF6CF-4360-4F94-9924-02D6654CDFC6}" presName="node" presStyleLbl="node1" presStyleIdx="3" presStyleCnt="5">
        <dgm:presLayoutVars>
          <dgm:bulletEnabled val="1"/>
        </dgm:presLayoutVars>
      </dgm:prSet>
      <dgm:spPr/>
      <dgm:t>
        <a:bodyPr/>
        <a:lstStyle/>
        <a:p>
          <a:endParaRPr lang="es-EC"/>
        </a:p>
      </dgm:t>
    </dgm:pt>
    <dgm:pt modelId="{E404FE8B-AA48-4D6C-A843-911968DCF04B}" type="pres">
      <dgm:prSet presAssocID="{0D4BF6CF-4360-4F94-9924-02D6654CDFC6}" presName="spNode" presStyleCnt="0"/>
      <dgm:spPr/>
      <dgm:t>
        <a:bodyPr/>
        <a:lstStyle/>
        <a:p>
          <a:endParaRPr lang="es-EC"/>
        </a:p>
      </dgm:t>
    </dgm:pt>
    <dgm:pt modelId="{9D8D87E7-2C73-43C2-8606-998C8F07E519}" type="pres">
      <dgm:prSet presAssocID="{652D0A2E-E923-48B8-B4BF-D36190607A4B}" presName="sibTrans" presStyleLbl="sibTrans1D1" presStyleIdx="3" presStyleCnt="5"/>
      <dgm:spPr/>
      <dgm:t>
        <a:bodyPr/>
        <a:lstStyle/>
        <a:p>
          <a:endParaRPr lang="es-EC"/>
        </a:p>
      </dgm:t>
    </dgm:pt>
    <dgm:pt modelId="{6F709E14-C73D-4ACA-86C7-2767943D205E}" type="pres">
      <dgm:prSet presAssocID="{30085DCE-E550-46CD-9418-FA4E2F82332A}" presName="node" presStyleLbl="node1" presStyleIdx="4" presStyleCnt="5">
        <dgm:presLayoutVars>
          <dgm:bulletEnabled val="1"/>
        </dgm:presLayoutVars>
      </dgm:prSet>
      <dgm:spPr/>
      <dgm:t>
        <a:bodyPr/>
        <a:lstStyle/>
        <a:p>
          <a:endParaRPr lang="es-EC"/>
        </a:p>
      </dgm:t>
    </dgm:pt>
    <dgm:pt modelId="{DF68EC50-47DE-4981-82A2-60847EC26D09}" type="pres">
      <dgm:prSet presAssocID="{30085DCE-E550-46CD-9418-FA4E2F82332A}" presName="spNode" presStyleCnt="0"/>
      <dgm:spPr/>
      <dgm:t>
        <a:bodyPr/>
        <a:lstStyle/>
        <a:p>
          <a:endParaRPr lang="es-EC"/>
        </a:p>
      </dgm:t>
    </dgm:pt>
    <dgm:pt modelId="{17535AC1-C275-4440-9B28-B3CA281FBC94}" type="pres">
      <dgm:prSet presAssocID="{F6524E9C-30A3-4274-A8A7-E4869296BAD7}" presName="sibTrans" presStyleLbl="sibTrans1D1" presStyleIdx="4" presStyleCnt="5"/>
      <dgm:spPr/>
      <dgm:t>
        <a:bodyPr/>
        <a:lstStyle/>
        <a:p>
          <a:endParaRPr lang="es-EC"/>
        </a:p>
      </dgm:t>
    </dgm:pt>
  </dgm:ptLst>
  <dgm:cxnLst>
    <dgm:cxn modelId="{B826F631-FA8D-41CE-8BDE-D16D0DFD0F5D}" type="presOf" srcId="{7F9F4F05-7490-441C-A5AE-39A2A9ED39BF}" destId="{5A0C8318-57B2-4137-BD0D-E58F16DAEDEE}" srcOrd="0" destOrd="0" presId="urn:microsoft.com/office/officeart/2005/8/layout/cycle5"/>
    <dgm:cxn modelId="{E75AFDF3-C435-4067-BC85-2E69659B1F6B}" srcId="{838CBE79-4DCD-4D96-B2E7-611F674863DD}" destId="{30085DCE-E550-46CD-9418-FA4E2F82332A}" srcOrd="4" destOrd="0" parTransId="{ACA65950-1C34-48D6-B8B2-79AC55E4BD92}" sibTransId="{F6524E9C-30A3-4274-A8A7-E4869296BAD7}"/>
    <dgm:cxn modelId="{B40B2744-B8AD-44AB-92A6-EDB68E48CD40}" srcId="{838CBE79-4DCD-4D96-B2E7-611F674863DD}" destId="{7F9F4F05-7490-441C-A5AE-39A2A9ED39BF}" srcOrd="2" destOrd="0" parTransId="{60619657-7AB6-478F-BEC5-CFF804C5DA77}" sibTransId="{C343AAB3-C942-4F25-894B-BE89721C8788}"/>
    <dgm:cxn modelId="{95C751BB-04F2-4FE8-9EF4-8C25AFAA25B0}" type="presOf" srcId="{C343AAB3-C942-4F25-894B-BE89721C8788}" destId="{2E6C7914-A557-4673-B65F-1FAE39A348C6}" srcOrd="0" destOrd="0" presId="urn:microsoft.com/office/officeart/2005/8/layout/cycle5"/>
    <dgm:cxn modelId="{5E13DF16-1337-45E8-B12B-0524CADDA5E2}" type="presOf" srcId="{F6524E9C-30A3-4274-A8A7-E4869296BAD7}" destId="{17535AC1-C275-4440-9B28-B3CA281FBC94}" srcOrd="0" destOrd="0" presId="urn:microsoft.com/office/officeart/2005/8/layout/cycle5"/>
    <dgm:cxn modelId="{B90047DD-4CF8-47FC-9438-F24E901E77F5}" srcId="{838CBE79-4DCD-4D96-B2E7-611F674863DD}" destId="{0D4BF6CF-4360-4F94-9924-02D6654CDFC6}" srcOrd="3" destOrd="0" parTransId="{8BA39711-40EB-467C-BB91-7CBB78B757BE}" sibTransId="{652D0A2E-E923-48B8-B4BF-D36190607A4B}"/>
    <dgm:cxn modelId="{F61D0953-8C42-4503-9468-AA9F75A2E093}" type="presOf" srcId="{0E72691B-823F-428C-A3F9-4DD719FF6354}" destId="{ACB11ED2-17EC-4690-85CC-F1306267936F}" srcOrd="0" destOrd="0" presId="urn:microsoft.com/office/officeart/2005/8/layout/cycle5"/>
    <dgm:cxn modelId="{00146DF4-A99E-42E7-AFE7-A68B5C742ABD}" type="presOf" srcId="{30085DCE-E550-46CD-9418-FA4E2F82332A}" destId="{6F709E14-C73D-4ACA-86C7-2767943D205E}" srcOrd="0" destOrd="0" presId="urn:microsoft.com/office/officeart/2005/8/layout/cycle5"/>
    <dgm:cxn modelId="{115F1C88-4C59-4660-B4C4-CFBEC01B9554}" srcId="{838CBE79-4DCD-4D96-B2E7-611F674863DD}" destId="{0E72691B-823F-428C-A3F9-4DD719FF6354}" srcOrd="0" destOrd="0" parTransId="{A1F94B4F-A7B3-4F15-B7DF-C4F4BD0EFBEC}" sibTransId="{A31F0320-1E7A-4411-9EDB-EBE4866983E0}"/>
    <dgm:cxn modelId="{07124A47-7CD9-45F4-8BD2-FF93FB7A4006}" type="presOf" srcId="{838CBE79-4DCD-4D96-B2E7-611F674863DD}" destId="{3C9A7A3D-58F3-449B-8B5B-912A99EA89EA}" srcOrd="0" destOrd="0" presId="urn:microsoft.com/office/officeart/2005/8/layout/cycle5"/>
    <dgm:cxn modelId="{470EEA97-1B4B-483B-B73A-F1D18AC415FF}" srcId="{838CBE79-4DCD-4D96-B2E7-611F674863DD}" destId="{F558F7C1-9064-4CB8-B9A5-36C704A58847}" srcOrd="1" destOrd="0" parTransId="{125A757D-78E8-4E63-994F-AD11992349E8}" sibTransId="{3E94334B-0CF1-419B-924D-A7618B247CAE}"/>
    <dgm:cxn modelId="{8F4B1C73-5313-4CBC-A258-0CD13782D409}" type="presOf" srcId="{0D4BF6CF-4360-4F94-9924-02D6654CDFC6}" destId="{907311D5-61ED-4DB4-89CB-0D2239DE9123}" srcOrd="0" destOrd="0" presId="urn:microsoft.com/office/officeart/2005/8/layout/cycle5"/>
    <dgm:cxn modelId="{6A72FECA-37A8-4ACC-9EE3-904BFBA27BD6}" type="presOf" srcId="{3E94334B-0CF1-419B-924D-A7618B247CAE}" destId="{34B0F3F0-FCB3-4D8A-9D6E-817B8E68FC94}" srcOrd="0" destOrd="0" presId="urn:microsoft.com/office/officeart/2005/8/layout/cycle5"/>
    <dgm:cxn modelId="{3DB82652-25AB-4D6F-9952-F410388DC9D6}" type="presOf" srcId="{652D0A2E-E923-48B8-B4BF-D36190607A4B}" destId="{9D8D87E7-2C73-43C2-8606-998C8F07E519}" srcOrd="0" destOrd="0" presId="urn:microsoft.com/office/officeart/2005/8/layout/cycle5"/>
    <dgm:cxn modelId="{20ED5BAF-F1F5-49B9-9ED3-C5355909DBA8}" type="presOf" srcId="{A31F0320-1E7A-4411-9EDB-EBE4866983E0}" destId="{6CD604F5-1C58-4E24-8982-D4ABC6AB6837}" srcOrd="0" destOrd="0" presId="urn:microsoft.com/office/officeart/2005/8/layout/cycle5"/>
    <dgm:cxn modelId="{B84084BC-CB90-486B-A374-C9214DA3DBF5}" type="presOf" srcId="{F558F7C1-9064-4CB8-B9A5-36C704A58847}" destId="{12EFBCC3-1EF1-44D3-8AAF-5889D04305A8}" srcOrd="0" destOrd="0" presId="urn:microsoft.com/office/officeart/2005/8/layout/cycle5"/>
    <dgm:cxn modelId="{CFE41D29-2FFD-44FD-870B-3347D8C2065D}" type="presParOf" srcId="{3C9A7A3D-58F3-449B-8B5B-912A99EA89EA}" destId="{ACB11ED2-17EC-4690-85CC-F1306267936F}" srcOrd="0" destOrd="0" presId="urn:microsoft.com/office/officeart/2005/8/layout/cycle5"/>
    <dgm:cxn modelId="{4B7E31C2-1FFC-44DC-ABF3-5696E6FAFFF5}" type="presParOf" srcId="{3C9A7A3D-58F3-449B-8B5B-912A99EA89EA}" destId="{98083DDF-24FA-4CE3-98FC-7AC498F299E9}" srcOrd="1" destOrd="0" presId="urn:microsoft.com/office/officeart/2005/8/layout/cycle5"/>
    <dgm:cxn modelId="{5A5EC04D-6C9A-43B0-9086-420214B49C19}" type="presParOf" srcId="{3C9A7A3D-58F3-449B-8B5B-912A99EA89EA}" destId="{6CD604F5-1C58-4E24-8982-D4ABC6AB6837}" srcOrd="2" destOrd="0" presId="urn:microsoft.com/office/officeart/2005/8/layout/cycle5"/>
    <dgm:cxn modelId="{5C59043F-848A-4D98-B4C9-FA12AEEAA72E}" type="presParOf" srcId="{3C9A7A3D-58F3-449B-8B5B-912A99EA89EA}" destId="{12EFBCC3-1EF1-44D3-8AAF-5889D04305A8}" srcOrd="3" destOrd="0" presId="urn:microsoft.com/office/officeart/2005/8/layout/cycle5"/>
    <dgm:cxn modelId="{CD0AAB48-40B3-48A1-A241-D61936663801}" type="presParOf" srcId="{3C9A7A3D-58F3-449B-8B5B-912A99EA89EA}" destId="{E2A75AE8-CEEF-4C44-872B-D47C404E36AF}" srcOrd="4" destOrd="0" presId="urn:microsoft.com/office/officeart/2005/8/layout/cycle5"/>
    <dgm:cxn modelId="{065CC161-BA9A-4B5D-8117-09EEED8ACEE5}" type="presParOf" srcId="{3C9A7A3D-58F3-449B-8B5B-912A99EA89EA}" destId="{34B0F3F0-FCB3-4D8A-9D6E-817B8E68FC94}" srcOrd="5" destOrd="0" presId="urn:microsoft.com/office/officeart/2005/8/layout/cycle5"/>
    <dgm:cxn modelId="{977ACE62-B034-4275-82D9-C001C7196890}" type="presParOf" srcId="{3C9A7A3D-58F3-449B-8B5B-912A99EA89EA}" destId="{5A0C8318-57B2-4137-BD0D-E58F16DAEDEE}" srcOrd="6" destOrd="0" presId="urn:microsoft.com/office/officeart/2005/8/layout/cycle5"/>
    <dgm:cxn modelId="{5E97F9A5-591D-4F81-9201-E8F7E83E8A60}" type="presParOf" srcId="{3C9A7A3D-58F3-449B-8B5B-912A99EA89EA}" destId="{61DEB3FD-F76D-4BC5-A8CF-50A9113907B4}" srcOrd="7" destOrd="0" presId="urn:microsoft.com/office/officeart/2005/8/layout/cycle5"/>
    <dgm:cxn modelId="{A7BEDED5-40D2-47AC-910B-116ABAC6DE99}" type="presParOf" srcId="{3C9A7A3D-58F3-449B-8B5B-912A99EA89EA}" destId="{2E6C7914-A557-4673-B65F-1FAE39A348C6}" srcOrd="8" destOrd="0" presId="urn:microsoft.com/office/officeart/2005/8/layout/cycle5"/>
    <dgm:cxn modelId="{38F53011-63DA-4F4B-93F6-892024748701}" type="presParOf" srcId="{3C9A7A3D-58F3-449B-8B5B-912A99EA89EA}" destId="{907311D5-61ED-4DB4-89CB-0D2239DE9123}" srcOrd="9" destOrd="0" presId="urn:microsoft.com/office/officeart/2005/8/layout/cycle5"/>
    <dgm:cxn modelId="{3FF3BFC1-B590-4F9C-A69C-674302BC7E14}" type="presParOf" srcId="{3C9A7A3D-58F3-449B-8B5B-912A99EA89EA}" destId="{E404FE8B-AA48-4D6C-A843-911968DCF04B}" srcOrd="10" destOrd="0" presId="urn:microsoft.com/office/officeart/2005/8/layout/cycle5"/>
    <dgm:cxn modelId="{7B32CC48-CB3E-42E1-A085-CFDBD65C91B4}" type="presParOf" srcId="{3C9A7A3D-58F3-449B-8B5B-912A99EA89EA}" destId="{9D8D87E7-2C73-43C2-8606-998C8F07E519}" srcOrd="11" destOrd="0" presId="urn:microsoft.com/office/officeart/2005/8/layout/cycle5"/>
    <dgm:cxn modelId="{B68B4887-ABBE-4720-B1D6-E2C500ABC9F9}" type="presParOf" srcId="{3C9A7A3D-58F3-449B-8B5B-912A99EA89EA}" destId="{6F709E14-C73D-4ACA-86C7-2767943D205E}" srcOrd="12" destOrd="0" presId="urn:microsoft.com/office/officeart/2005/8/layout/cycle5"/>
    <dgm:cxn modelId="{1210100D-31DF-4134-92F9-7F3472A02F86}" type="presParOf" srcId="{3C9A7A3D-58F3-449B-8B5B-912A99EA89EA}" destId="{DF68EC50-47DE-4981-82A2-60847EC26D09}" srcOrd="13" destOrd="0" presId="urn:microsoft.com/office/officeart/2005/8/layout/cycle5"/>
    <dgm:cxn modelId="{CD860EE7-DAED-4CA5-BF8F-9B0850634BAF}" type="presParOf" srcId="{3C9A7A3D-58F3-449B-8B5B-912A99EA89EA}" destId="{17535AC1-C275-4440-9B28-B3CA281FBC94}"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2251A9-C6C2-449D-A404-2D3C543E08ED}"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EC"/>
        </a:p>
      </dgm:t>
    </dgm:pt>
    <dgm:pt modelId="{B8BF2FBF-1AFA-4930-8198-63178FAD5AF2}">
      <dgm:prSet phldrT="[Texto]"/>
      <dgm:spPr/>
      <dgm:t>
        <a:bodyPr/>
        <a:lstStyle/>
        <a:p>
          <a:r>
            <a:rPr lang="es-EC" dirty="0" smtClean="0"/>
            <a:t>Estímulos                                                                                                                                                                        </a:t>
          </a:r>
          <a:endParaRPr lang="es-EC" dirty="0"/>
        </a:p>
      </dgm:t>
    </dgm:pt>
    <dgm:pt modelId="{23D6B306-8EDE-4509-8E84-58F053487770}" type="parTrans" cxnId="{DA2AAC25-9383-4EB4-87FD-77BFFEEE54E6}">
      <dgm:prSet/>
      <dgm:spPr/>
      <dgm:t>
        <a:bodyPr/>
        <a:lstStyle/>
        <a:p>
          <a:endParaRPr lang="es-EC"/>
        </a:p>
      </dgm:t>
    </dgm:pt>
    <dgm:pt modelId="{014EE8BB-84E3-44A2-B0B1-7977970BBD3A}" type="sibTrans" cxnId="{DA2AAC25-9383-4EB4-87FD-77BFFEEE54E6}">
      <dgm:prSet/>
      <dgm:spPr/>
      <dgm:t>
        <a:bodyPr/>
        <a:lstStyle/>
        <a:p>
          <a:endParaRPr lang="es-EC" dirty="0"/>
        </a:p>
      </dgm:t>
    </dgm:pt>
    <dgm:pt modelId="{D66C1B23-B32B-41DD-A1DC-81718F78F128}">
      <dgm:prSet phldrT="[Texto]"/>
      <dgm:spPr/>
      <dgm:t>
        <a:bodyPr/>
        <a:lstStyle/>
        <a:p>
          <a:r>
            <a:rPr lang="es-EC" dirty="0" smtClean="0"/>
            <a:t>Filtro de información</a:t>
          </a:r>
          <a:endParaRPr lang="es-EC" dirty="0"/>
        </a:p>
      </dgm:t>
    </dgm:pt>
    <dgm:pt modelId="{ECBE126A-61AA-4146-A08F-475A5D55418A}" type="parTrans" cxnId="{5DFCE7D2-C1C8-4BB6-86A1-41744CD18D08}">
      <dgm:prSet/>
      <dgm:spPr/>
      <dgm:t>
        <a:bodyPr/>
        <a:lstStyle/>
        <a:p>
          <a:endParaRPr lang="es-EC"/>
        </a:p>
      </dgm:t>
    </dgm:pt>
    <dgm:pt modelId="{7FB4A022-FF26-46E4-975D-1880C130A47A}" type="sibTrans" cxnId="{5DFCE7D2-C1C8-4BB6-86A1-41744CD18D08}">
      <dgm:prSet/>
      <dgm:spPr/>
      <dgm:t>
        <a:bodyPr/>
        <a:lstStyle/>
        <a:p>
          <a:endParaRPr lang="es-EC" dirty="0"/>
        </a:p>
      </dgm:t>
    </dgm:pt>
    <dgm:pt modelId="{3355913C-43CD-4477-BF0E-88428FFF6839}">
      <dgm:prSet phldrT="[Texto]"/>
      <dgm:spPr/>
      <dgm:t>
        <a:bodyPr/>
        <a:lstStyle/>
        <a:p>
          <a:r>
            <a:rPr lang="es-EC" dirty="0" smtClean="0"/>
            <a:t>Procesamiento de la información</a:t>
          </a:r>
          <a:endParaRPr lang="es-EC" dirty="0"/>
        </a:p>
      </dgm:t>
    </dgm:pt>
    <dgm:pt modelId="{841B2E71-EF1F-468A-8747-0679B62FDD6A}" type="parTrans" cxnId="{196CE521-8412-4B4B-AAAD-5D7DFD468C77}">
      <dgm:prSet/>
      <dgm:spPr/>
      <dgm:t>
        <a:bodyPr/>
        <a:lstStyle/>
        <a:p>
          <a:endParaRPr lang="es-EC"/>
        </a:p>
      </dgm:t>
    </dgm:pt>
    <dgm:pt modelId="{85D87599-21D0-41BB-99A7-31001C0F4AB8}" type="sibTrans" cxnId="{196CE521-8412-4B4B-AAAD-5D7DFD468C77}">
      <dgm:prSet/>
      <dgm:spPr/>
      <dgm:t>
        <a:bodyPr/>
        <a:lstStyle/>
        <a:p>
          <a:endParaRPr lang="es-EC" dirty="0"/>
        </a:p>
      </dgm:t>
    </dgm:pt>
    <dgm:pt modelId="{9703BE54-BB90-405B-92C8-25688FFA5E3C}">
      <dgm:prSet phldrT="[Texto]"/>
      <dgm:spPr/>
      <dgm:t>
        <a:bodyPr/>
        <a:lstStyle/>
        <a:p>
          <a:r>
            <a:rPr lang="es-EC" dirty="0" smtClean="0"/>
            <a:t>Comprensión</a:t>
          </a:r>
          <a:endParaRPr lang="es-EC" dirty="0"/>
        </a:p>
      </dgm:t>
    </dgm:pt>
    <dgm:pt modelId="{8AD3AA23-8181-4DCC-9D31-788655E258B5}" type="parTrans" cxnId="{1B68BF23-0992-4A0A-A05C-2920E7C844C8}">
      <dgm:prSet/>
      <dgm:spPr/>
      <dgm:t>
        <a:bodyPr/>
        <a:lstStyle/>
        <a:p>
          <a:endParaRPr lang="es-EC"/>
        </a:p>
      </dgm:t>
    </dgm:pt>
    <dgm:pt modelId="{2A5B67FF-8C8C-40D1-95B8-62385E62EC08}" type="sibTrans" cxnId="{1B68BF23-0992-4A0A-A05C-2920E7C844C8}">
      <dgm:prSet/>
      <dgm:spPr/>
      <dgm:t>
        <a:bodyPr/>
        <a:lstStyle/>
        <a:p>
          <a:endParaRPr lang="es-EC" dirty="0"/>
        </a:p>
      </dgm:t>
    </dgm:pt>
    <dgm:pt modelId="{03D60253-2463-40A6-8782-69D22D870440}">
      <dgm:prSet phldrT="[Texto]"/>
      <dgm:spPr/>
      <dgm:t>
        <a:bodyPr/>
        <a:lstStyle/>
        <a:p>
          <a:r>
            <a:rPr lang="es-EC" dirty="0" smtClean="0"/>
            <a:t>Ejecución</a:t>
          </a:r>
          <a:endParaRPr lang="es-EC" dirty="0"/>
        </a:p>
      </dgm:t>
    </dgm:pt>
    <dgm:pt modelId="{7E65D70F-9ABC-4CA4-A1BA-A1A1CB2DCFB8}" type="parTrans" cxnId="{5CD15DEF-F9B6-4612-BD20-265719DE2A6D}">
      <dgm:prSet/>
      <dgm:spPr/>
      <dgm:t>
        <a:bodyPr/>
        <a:lstStyle/>
        <a:p>
          <a:endParaRPr lang="es-EC"/>
        </a:p>
      </dgm:t>
    </dgm:pt>
    <dgm:pt modelId="{88AD8D43-AA7C-440A-BE03-EEB38A708AA9}" type="sibTrans" cxnId="{5CD15DEF-F9B6-4612-BD20-265719DE2A6D}">
      <dgm:prSet/>
      <dgm:spPr/>
      <dgm:t>
        <a:bodyPr/>
        <a:lstStyle/>
        <a:p>
          <a:endParaRPr lang="es-EC" dirty="0"/>
        </a:p>
      </dgm:t>
    </dgm:pt>
    <dgm:pt modelId="{DC0C77E9-DBF7-4F2F-A241-04EA954057F4}" type="pres">
      <dgm:prSet presAssocID="{EE2251A9-C6C2-449D-A404-2D3C543E08ED}" presName="cycle" presStyleCnt="0">
        <dgm:presLayoutVars>
          <dgm:dir/>
          <dgm:resizeHandles val="exact"/>
        </dgm:presLayoutVars>
      </dgm:prSet>
      <dgm:spPr/>
      <dgm:t>
        <a:bodyPr/>
        <a:lstStyle/>
        <a:p>
          <a:endParaRPr lang="es-EC"/>
        </a:p>
      </dgm:t>
    </dgm:pt>
    <dgm:pt modelId="{8D1F5B3E-E12E-4662-8EA6-89EBF0D9857B}" type="pres">
      <dgm:prSet presAssocID="{B8BF2FBF-1AFA-4930-8198-63178FAD5AF2}" presName="node" presStyleLbl="node1" presStyleIdx="0" presStyleCnt="5" custRadScaleRad="102609" custRadScaleInc="1330">
        <dgm:presLayoutVars>
          <dgm:bulletEnabled val="1"/>
        </dgm:presLayoutVars>
      </dgm:prSet>
      <dgm:spPr/>
      <dgm:t>
        <a:bodyPr/>
        <a:lstStyle/>
        <a:p>
          <a:endParaRPr lang="es-EC"/>
        </a:p>
      </dgm:t>
    </dgm:pt>
    <dgm:pt modelId="{35B31A6C-975B-4DA3-BEA5-352C782B9581}" type="pres">
      <dgm:prSet presAssocID="{014EE8BB-84E3-44A2-B0B1-7977970BBD3A}" presName="sibTrans" presStyleLbl="sibTrans2D1" presStyleIdx="0" presStyleCnt="5"/>
      <dgm:spPr/>
      <dgm:t>
        <a:bodyPr/>
        <a:lstStyle/>
        <a:p>
          <a:endParaRPr lang="es-EC"/>
        </a:p>
      </dgm:t>
    </dgm:pt>
    <dgm:pt modelId="{05C41F40-E21F-4A6D-AB38-558E5E833734}" type="pres">
      <dgm:prSet presAssocID="{014EE8BB-84E3-44A2-B0B1-7977970BBD3A}" presName="connectorText" presStyleLbl="sibTrans2D1" presStyleIdx="0" presStyleCnt="5"/>
      <dgm:spPr/>
      <dgm:t>
        <a:bodyPr/>
        <a:lstStyle/>
        <a:p>
          <a:endParaRPr lang="es-EC"/>
        </a:p>
      </dgm:t>
    </dgm:pt>
    <dgm:pt modelId="{F21386B9-4616-4CB4-B35A-49F1C06A7F0B}" type="pres">
      <dgm:prSet presAssocID="{D66C1B23-B32B-41DD-A1DC-81718F78F128}" presName="node" presStyleLbl="node1" presStyleIdx="1" presStyleCnt="5">
        <dgm:presLayoutVars>
          <dgm:bulletEnabled val="1"/>
        </dgm:presLayoutVars>
      </dgm:prSet>
      <dgm:spPr/>
      <dgm:t>
        <a:bodyPr/>
        <a:lstStyle/>
        <a:p>
          <a:endParaRPr lang="es-EC"/>
        </a:p>
      </dgm:t>
    </dgm:pt>
    <dgm:pt modelId="{723BE960-A57C-4F7A-AF4D-E3DC669CC07B}" type="pres">
      <dgm:prSet presAssocID="{7FB4A022-FF26-46E4-975D-1880C130A47A}" presName="sibTrans" presStyleLbl="sibTrans2D1" presStyleIdx="1" presStyleCnt="5"/>
      <dgm:spPr/>
      <dgm:t>
        <a:bodyPr/>
        <a:lstStyle/>
        <a:p>
          <a:endParaRPr lang="es-EC"/>
        </a:p>
      </dgm:t>
    </dgm:pt>
    <dgm:pt modelId="{AA6709AB-9880-42B5-A5E4-FB3010646FE8}" type="pres">
      <dgm:prSet presAssocID="{7FB4A022-FF26-46E4-975D-1880C130A47A}" presName="connectorText" presStyleLbl="sibTrans2D1" presStyleIdx="1" presStyleCnt="5"/>
      <dgm:spPr/>
      <dgm:t>
        <a:bodyPr/>
        <a:lstStyle/>
        <a:p>
          <a:endParaRPr lang="es-EC"/>
        </a:p>
      </dgm:t>
    </dgm:pt>
    <dgm:pt modelId="{81D7337A-6E76-4CF5-82D4-336D9FE3BCF5}" type="pres">
      <dgm:prSet presAssocID="{3355913C-43CD-4477-BF0E-88428FFF6839}" presName="node" presStyleLbl="node1" presStyleIdx="2" presStyleCnt="5">
        <dgm:presLayoutVars>
          <dgm:bulletEnabled val="1"/>
        </dgm:presLayoutVars>
      </dgm:prSet>
      <dgm:spPr/>
      <dgm:t>
        <a:bodyPr/>
        <a:lstStyle/>
        <a:p>
          <a:endParaRPr lang="es-EC"/>
        </a:p>
      </dgm:t>
    </dgm:pt>
    <dgm:pt modelId="{4310868A-DAFD-4605-9D7E-58052A4592D8}" type="pres">
      <dgm:prSet presAssocID="{85D87599-21D0-41BB-99A7-31001C0F4AB8}" presName="sibTrans" presStyleLbl="sibTrans2D1" presStyleIdx="2" presStyleCnt="5"/>
      <dgm:spPr/>
      <dgm:t>
        <a:bodyPr/>
        <a:lstStyle/>
        <a:p>
          <a:endParaRPr lang="es-EC"/>
        </a:p>
      </dgm:t>
    </dgm:pt>
    <dgm:pt modelId="{32CDC988-97A8-4504-BDD1-3DF247411719}" type="pres">
      <dgm:prSet presAssocID="{85D87599-21D0-41BB-99A7-31001C0F4AB8}" presName="connectorText" presStyleLbl="sibTrans2D1" presStyleIdx="2" presStyleCnt="5"/>
      <dgm:spPr/>
      <dgm:t>
        <a:bodyPr/>
        <a:lstStyle/>
        <a:p>
          <a:endParaRPr lang="es-EC"/>
        </a:p>
      </dgm:t>
    </dgm:pt>
    <dgm:pt modelId="{0AF42070-96E4-47E8-A68B-10F31DEC1D2B}" type="pres">
      <dgm:prSet presAssocID="{9703BE54-BB90-405B-92C8-25688FFA5E3C}" presName="node" presStyleLbl="node1" presStyleIdx="3" presStyleCnt="5">
        <dgm:presLayoutVars>
          <dgm:bulletEnabled val="1"/>
        </dgm:presLayoutVars>
      </dgm:prSet>
      <dgm:spPr/>
      <dgm:t>
        <a:bodyPr/>
        <a:lstStyle/>
        <a:p>
          <a:endParaRPr lang="es-EC"/>
        </a:p>
      </dgm:t>
    </dgm:pt>
    <dgm:pt modelId="{7F4E1527-832C-49FB-AF2A-A9558DCDAC13}" type="pres">
      <dgm:prSet presAssocID="{2A5B67FF-8C8C-40D1-95B8-62385E62EC08}" presName="sibTrans" presStyleLbl="sibTrans2D1" presStyleIdx="3" presStyleCnt="5"/>
      <dgm:spPr/>
      <dgm:t>
        <a:bodyPr/>
        <a:lstStyle/>
        <a:p>
          <a:endParaRPr lang="es-EC"/>
        </a:p>
      </dgm:t>
    </dgm:pt>
    <dgm:pt modelId="{172A9D49-95B0-4E22-8763-3BBC6083268E}" type="pres">
      <dgm:prSet presAssocID="{2A5B67FF-8C8C-40D1-95B8-62385E62EC08}" presName="connectorText" presStyleLbl="sibTrans2D1" presStyleIdx="3" presStyleCnt="5"/>
      <dgm:spPr/>
      <dgm:t>
        <a:bodyPr/>
        <a:lstStyle/>
        <a:p>
          <a:endParaRPr lang="es-EC"/>
        </a:p>
      </dgm:t>
    </dgm:pt>
    <dgm:pt modelId="{BB272529-4727-4F9D-8801-8FAF08488127}" type="pres">
      <dgm:prSet presAssocID="{03D60253-2463-40A6-8782-69D22D870440}" presName="node" presStyleLbl="node1" presStyleIdx="4" presStyleCnt="5">
        <dgm:presLayoutVars>
          <dgm:bulletEnabled val="1"/>
        </dgm:presLayoutVars>
      </dgm:prSet>
      <dgm:spPr/>
      <dgm:t>
        <a:bodyPr/>
        <a:lstStyle/>
        <a:p>
          <a:endParaRPr lang="es-EC"/>
        </a:p>
      </dgm:t>
    </dgm:pt>
    <dgm:pt modelId="{2393D7BB-EE46-405C-8F7B-63E46E161C24}" type="pres">
      <dgm:prSet presAssocID="{88AD8D43-AA7C-440A-BE03-EEB38A708AA9}" presName="sibTrans" presStyleLbl="sibTrans2D1" presStyleIdx="4" presStyleCnt="5"/>
      <dgm:spPr/>
      <dgm:t>
        <a:bodyPr/>
        <a:lstStyle/>
        <a:p>
          <a:endParaRPr lang="es-EC"/>
        </a:p>
      </dgm:t>
    </dgm:pt>
    <dgm:pt modelId="{7E10D267-7CB3-45D2-B7E8-457BD5F864C0}" type="pres">
      <dgm:prSet presAssocID="{88AD8D43-AA7C-440A-BE03-EEB38A708AA9}" presName="connectorText" presStyleLbl="sibTrans2D1" presStyleIdx="4" presStyleCnt="5"/>
      <dgm:spPr/>
      <dgm:t>
        <a:bodyPr/>
        <a:lstStyle/>
        <a:p>
          <a:endParaRPr lang="es-EC"/>
        </a:p>
      </dgm:t>
    </dgm:pt>
  </dgm:ptLst>
  <dgm:cxnLst>
    <dgm:cxn modelId="{9F7EE975-8DBB-45AE-B2D8-1D1EFA1D1241}" type="presOf" srcId="{85D87599-21D0-41BB-99A7-31001C0F4AB8}" destId="{32CDC988-97A8-4504-BDD1-3DF247411719}" srcOrd="1" destOrd="0" presId="urn:microsoft.com/office/officeart/2005/8/layout/cycle2"/>
    <dgm:cxn modelId="{567C0753-06A4-49D5-8CBB-98DE9BB0F8D5}" type="presOf" srcId="{014EE8BB-84E3-44A2-B0B1-7977970BBD3A}" destId="{05C41F40-E21F-4A6D-AB38-558E5E833734}" srcOrd="1" destOrd="0" presId="urn:microsoft.com/office/officeart/2005/8/layout/cycle2"/>
    <dgm:cxn modelId="{DA2AAC25-9383-4EB4-87FD-77BFFEEE54E6}" srcId="{EE2251A9-C6C2-449D-A404-2D3C543E08ED}" destId="{B8BF2FBF-1AFA-4930-8198-63178FAD5AF2}" srcOrd="0" destOrd="0" parTransId="{23D6B306-8EDE-4509-8E84-58F053487770}" sibTransId="{014EE8BB-84E3-44A2-B0B1-7977970BBD3A}"/>
    <dgm:cxn modelId="{646F01C4-9EEE-4E68-9646-A735DCC923F2}" type="presOf" srcId="{7FB4A022-FF26-46E4-975D-1880C130A47A}" destId="{AA6709AB-9880-42B5-A5E4-FB3010646FE8}" srcOrd="1" destOrd="0" presId="urn:microsoft.com/office/officeart/2005/8/layout/cycle2"/>
    <dgm:cxn modelId="{5DFCE7D2-C1C8-4BB6-86A1-41744CD18D08}" srcId="{EE2251A9-C6C2-449D-A404-2D3C543E08ED}" destId="{D66C1B23-B32B-41DD-A1DC-81718F78F128}" srcOrd="1" destOrd="0" parTransId="{ECBE126A-61AA-4146-A08F-475A5D55418A}" sibTransId="{7FB4A022-FF26-46E4-975D-1880C130A47A}"/>
    <dgm:cxn modelId="{AD9E0228-A3B8-4C20-AB29-D1FEB921CD3C}" type="presOf" srcId="{EE2251A9-C6C2-449D-A404-2D3C543E08ED}" destId="{DC0C77E9-DBF7-4F2F-A241-04EA954057F4}" srcOrd="0" destOrd="0" presId="urn:microsoft.com/office/officeart/2005/8/layout/cycle2"/>
    <dgm:cxn modelId="{62F8F221-A2FC-4C61-AA19-D8550E50E3ED}" type="presOf" srcId="{7FB4A022-FF26-46E4-975D-1880C130A47A}" destId="{723BE960-A57C-4F7A-AF4D-E3DC669CC07B}" srcOrd="0" destOrd="0" presId="urn:microsoft.com/office/officeart/2005/8/layout/cycle2"/>
    <dgm:cxn modelId="{7F07F6F8-4F4F-47D7-ABDA-55FDC860ECD3}" type="presOf" srcId="{2A5B67FF-8C8C-40D1-95B8-62385E62EC08}" destId="{7F4E1527-832C-49FB-AF2A-A9558DCDAC13}" srcOrd="0" destOrd="0" presId="urn:microsoft.com/office/officeart/2005/8/layout/cycle2"/>
    <dgm:cxn modelId="{20FE95C7-25D8-46E4-8CBD-5A962FC455D2}" type="presOf" srcId="{88AD8D43-AA7C-440A-BE03-EEB38A708AA9}" destId="{7E10D267-7CB3-45D2-B7E8-457BD5F864C0}" srcOrd="1" destOrd="0" presId="urn:microsoft.com/office/officeart/2005/8/layout/cycle2"/>
    <dgm:cxn modelId="{6B4449EA-5BD9-4B6B-9A98-9955E1283F4E}" type="presOf" srcId="{88AD8D43-AA7C-440A-BE03-EEB38A708AA9}" destId="{2393D7BB-EE46-405C-8F7B-63E46E161C24}" srcOrd="0" destOrd="0" presId="urn:microsoft.com/office/officeart/2005/8/layout/cycle2"/>
    <dgm:cxn modelId="{EC388816-86DE-4380-94F0-3D12964DAE6C}" type="presOf" srcId="{3355913C-43CD-4477-BF0E-88428FFF6839}" destId="{81D7337A-6E76-4CF5-82D4-336D9FE3BCF5}" srcOrd="0" destOrd="0" presId="urn:microsoft.com/office/officeart/2005/8/layout/cycle2"/>
    <dgm:cxn modelId="{196CE521-8412-4B4B-AAAD-5D7DFD468C77}" srcId="{EE2251A9-C6C2-449D-A404-2D3C543E08ED}" destId="{3355913C-43CD-4477-BF0E-88428FFF6839}" srcOrd="2" destOrd="0" parTransId="{841B2E71-EF1F-468A-8747-0679B62FDD6A}" sibTransId="{85D87599-21D0-41BB-99A7-31001C0F4AB8}"/>
    <dgm:cxn modelId="{A29E0E72-A0AE-4506-9654-CDF2F729C3F8}" type="presOf" srcId="{2A5B67FF-8C8C-40D1-95B8-62385E62EC08}" destId="{172A9D49-95B0-4E22-8763-3BBC6083268E}" srcOrd="1" destOrd="0" presId="urn:microsoft.com/office/officeart/2005/8/layout/cycle2"/>
    <dgm:cxn modelId="{5CD15DEF-F9B6-4612-BD20-265719DE2A6D}" srcId="{EE2251A9-C6C2-449D-A404-2D3C543E08ED}" destId="{03D60253-2463-40A6-8782-69D22D870440}" srcOrd="4" destOrd="0" parTransId="{7E65D70F-9ABC-4CA4-A1BA-A1A1CB2DCFB8}" sibTransId="{88AD8D43-AA7C-440A-BE03-EEB38A708AA9}"/>
    <dgm:cxn modelId="{8C27239C-EB34-434B-9BD5-2F029D82B3C3}" type="presOf" srcId="{85D87599-21D0-41BB-99A7-31001C0F4AB8}" destId="{4310868A-DAFD-4605-9D7E-58052A4592D8}" srcOrd="0" destOrd="0" presId="urn:microsoft.com/office/officeart/2005/8/layout/cycle2"/>
    <dgm:cxn modelId="{1B68BF23-0992-4A0A-A05C-2920E7C844C8}" srcId="{EE2251A9-C6C2-449D-A404-2D3C543E08ED}" destId="{9703BE54-BB90-405B-92C8-25688FFA5E3C}" srcOrd="3" destOrd="0" parTransId="{8AD3AA23-8181-4DCC-9D31-788655E258B5}" sibTransId="{2A5B67FF-8C8C-40D1-95B8-62385E62EC08}"/>
    <dgm:cxn modelId="{3760E314-7DF4-4FC1-8E43-ACF2B85586D6}" type="presOf" srcId="{03D60253-2463-40A6-8782-69D22D870440}" destId="{BB272529-4727-4F9D-8801-8FAF08488127}" srcOrd="0" destOrd="0" presId="urn:microsoft.com/office/officeart/2005/8/layout/cycle2"/>
    <dgm:cxn modelId="{5962E2CA-B041-4043-8908-93345CBFF85C}" type="presOf" srcId="{B8BF2FBF-1AFA-4930-8198-63178FAD5AF2}" destId="{8D1F5B3E-E12E-4662-8EA6-89EBF0D9857B}" srcOrd="0" destOrd="0" presId="urn:microsoft.com/office/officeart/2005/8/layout/cycle2"/>
    <dgm:cxn modelId="{31B475C6-EB56-409C-B8E0-D78AFC875F8C}" type="presOf" srcId="{9703BE54-BB90-405B-92C8-25688FFA5E3C}" destId="{0AF42070-96E4-47E8-A68B-10F31DEC1D2B}" srcOrd="0" destOrd="0" presId="urn:microsoft.com/office/officeart/2005/8/layout/cycle2"/>
    <dgm:cxn modelId="{52AAD331-6ABC-497E-89EA-0D673C84FB48}" type="presOf" srcId="{014EE8BB-84E3-44A2-B0B1-7977970BBD3A}" destId="{35B31A6C-975B-4DA3-BEA5-352C782B9581}" srcOrd="0" destOrd="0" presId="urn:microsoft.com/office/officeart/2005/8/layout/cycle2"/>
    <dgm:cxn modelId="{4FCAA71C-5C29-435E-9B46-3F25C1249B3F}" type="presOf" srcId="{D66C1B23-B32B-41DD-A1DC-81718F78F128}" destId="{F21386B9-4616-4CB4-B35A-49F1C06A7F0B}" srcOrd="0" destOrd="0" presId="urn:microsoft.com/office/officeart/2005/8/layout/cycle2"/>
    <dgm:cxn modelId="{2162BF1F-2574-4E45-8062-9BED24F7504E}" type="presParOf" srcId="{DC0C77E9-DBF7-4F2F-A241-04EA954057F4}" destId="{8D1F5B3E-E12E-4662-8EA6-89EBF0D9857B}" srcOrd="0" destOrd="0" presId="urn:microsoft.com/office/officeart/2005/8/layout/cycle2"/>
    <dgm:cxn modelId="{A4047A54-0862-46D1-A59C-E3B0DD061965}" type="presParOf" srcId="{DC0C77E9-DBF7-4F2F-A241-04EA954057F4}" destId="{35B31A6C-975B-4DA3-BEA5-352C782B9581}" srcOrd="1" destOrd="0" presId="urn:microsoft.com/office/officeart/2005/8/layout/cycle2"/>
    <dgm:cxn modelId="{A0BECFFF-91B6-4F2A-AA12-9FA056B8D02B}" type="presParOf" srcId="{35B31A6C-975B-4DA3-BEA5-352C782B9581}" destId="{05C41F40-E21F-4A6D-AB38-558E5E833734}" srcOrd="0" destOrd="0" presId="urn:microsoft.com/office/officeart/2005/8/layout/cycle2"/>
    <dgm:cxn modelId="{369CD87B-8E7C-4401-993B-1170B5B27D93}" type="presParOf" srcId="{DC0C77E9-DBF7-4F2F-A241-04EA954057F4}" destId="{F21386B9-4616-4CB4-B35A-49F1C06A7F0B}" srcOrd="2" destOrd="0" presId="urn:microsoft.com/office/officeart/2005/8/layout/cycle2"/>
    <dgm:cxn modelId="{D77BA2D6-6870-4301-BD22-819C4786620A}" type="presParOf" srcId="{DC0C77E9-DBF7-4F2F-A241-04EA954057F4}" destId="{723BE960-A57C-4F7A-AF4D-E3DC669CC07B}" srcOrd="3" destOrd="0" presId="urn:microsoft.com/office/officeart/2005/8/layout/cycle2"/>
    <dgm:cxn modelId="{1FCE56E0-82BB-4085-BAC8-4611FADEDC9F}" type="presParOf" srcId="{723BE960-A57C-4F7A-AF4D-E3DC669CC07B}" destId="{AA6709AB-9880-42B5-A5E4-FB3010646FE8}" srcOrd="0" destOrd="0" presId="urn:microsoft.com/office/officeart/2005/8/layout/cycle2"/>
    <dgm:cxn modelId="{4A574E00-B21B-4F74-B3F3-B766CCC63ABF}" type="presParOf" srcId="{DC0C77E9-DBF7-4F2F-A241-04EA954057F4}" destId="{81D7337A-6E76-4CF5-82D4-336D9FE3BCF5}" srcOrd="4" destOrd="0" presId="urn:microsoft.com/office/officeart/2005/8/layout/cycle2"/>
    <dgm:cxn modelId="{CF0D77C2-404F-4461-BD92-6932F6435279}" type="presParOf" srcId="{DC0C77E9-DBF7-4F2F-A241-04EA954057F4}" destId="{4310868A-DAFD-4605-9D7E-58052A4592D8}" srcOrd="5" destOrd="0" presId="urn:microsoft.com/office/officeart/2005/8/layout/cycle2"/>
    <dgm:cxn modelId="{DC24EC74-0F90-4A5E-A836-62ECF5E42A65}" type="presParOf" srcId="{4310868A-DAFD-4605-9D7E-58052A4592D8}" destId="{32CDC988-97A8-4504-BDD1-3DF247411719}" srcOrd="0" destOrd="0" presId="urn:microsoft.com/office/officeart/2005/8/layout/cycle2"/>
    <dgm:cxn modelId="{D94B29B2-3FEF-4B19-BB7B-6A69B7C2D395}" type="presParOf" srcId="{DC0C77E9-DBF7-4F2F-A241-04EA954057F4}" destId="{0AF42070-96E4-47E8-A68B-10F31DEC1D2B}" srcOrd="6" destOrd="0" presId="urn:microsoft.com/office/officeart/2005/8/layout/cycle2"/>
    <dgm:cxn modelId="{2A3447B3-6D77-4341-8B4F-CAF5D7D2FFA1}" type="presParOf" srcId="{DC0C77E9-DBF7-4F2F-A241-04EA954057F4}" destId="{7F4E1527-832C-49FB-AF2A-A9558DCDAC13}" srcOrd="7" destOrd="0" presId="urn:microsoft.com/office/officeart/2005/8/layout/cycle2"/>
    <dgm:cxn modelId="{B457638C-829B-4789-9BB1-E0FC801A0CC2}" type="presParOf" srcId="{7F4E1527-832C-49FB-AF2A-A9558DCDAC13}" destId="{172A9D49-95B0-4E22-8763-3BBC6083268E}" srcOrd="0" destOrd="0" presId="urn:microsoft.com/office/officeart/2005/8/layout/cycle2"/>
    <dgm:cxn modelId="{D333CBB5-155C-4333-8B46-D820272CC10A}" type="presParOf" srcId="{DC0C77E9-DBF7-4F2F-A241-04EA954057F4}" destId="{BB272529-4727-4F9D-8801-8FAF08488127}" srcOrd="8" destOrd="0" presId="urn:microsoft.com/office/officeart/2005/8/layout/cycle2"/>
    <dgm:cxn modelId="{44E3FAA6-9DF0-4AA2-9F98-9265E2E68361}" type="presParOf" srcId="{DC0C77E9-DBF7-4F2F-A241-04EA954057F4}" destId="{2393D7BB-EE46-405C-8F7B-63E46E161C24}" srcOrd="9" destOrd="0" presId="urn:microsoft.com/office/officeart/2005/8/layout/cycle2"/>
    <dgm:cxn modelId="{EC8D8BB8-3264-4DC0-8BBF-209984658782}" type="presParOf" srcId="{2393D7BB-EE46-405C-8F7B-63E46E161C24}" destId="{7E10D267-7CB3-45D2-B7E8-457BD5F864C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2D7625-C5F9-457B-BDAF-3E5214CD1727}" type="doc">
      <dgm:prSet loTypeId="urn:microsoft.com/office/officeart/2005/8/layout/chevron1" loCatId="process" qsTypeId="urn:microsoft.com/office/officeart/2005/8/quickstyle/simple1" qsCatId="simple" csTypeId="urn:microsoft.com/office/officeart/2005/8/colors/accent1_2" csCatId="accent1" phldr="1"/>
      <dgm:spPr/>
    </dgm:pt>
    <dgm:pt modelId="{463F2DFD-77BD-4D09-9CF2-EFCB194D9D9C}">
      <dgm:prSet phldrT="[Texto]"/>
      <dgm:spPr/>
      <dgm:t>
        <a:bodyPr/>
        <a:lstStyle/>
        <a:p>
          <a:r>
            <a:rPr lang="es-EC" dirty="0" smtClean="0"/>
            <a:t>Paso 1</a:t>
          </a:r>
          <a:endParaRPr lang="es-EC" dirty="0"/>
        </a:p>
      </dgm:t>
    </dgm:pt>
    <dgm:pt modelId="{E93C3F67-FDEA-47E4-A29A-EFA46FD27CF8}" type="parTrans" cxnId="{BB9CFF96-4F52-40C2-B49D-EAEFDCA77444}">
      <dgm:prSet/>
      <dgm:spPr/>
      <dgm:t>
        <a:bodyPr/>
        <a:lstStyle/>
        <a:p>
          <a:endParaRPr lang="es-EC"/>
        </a:p>
      </dgm:t>
    </dgm:pt>
    <dgm:pt modelId="{1F252283-AAB8-422B-931A-294595431604}" type="sibTrans" cxnId="{BB9CFF96-4F52-40C2-B49D-EAEFDCA77444}">
      <dgm:prSet/>
      <dgm:spPr/>
      <dgm:t>
        <a:bodyPr/>
        <a:lstStyle/>
        <a:p>
          <a:endParaRPr lang="es-EC"/>
        </a:p>
      </dgm:t>
    </dgm:pt>
    <dgm:pt modelId="{30AFE095-CC2C-45A3-826A-C1714C2B51C2}">
      <dgm:prSet phldrT="[Texto]"/>
      <dgm:spPr/>
      <dgm:t>
        <a:bodyPr/>
        <a:lstStyle/>
        <a:p>
          <a:r>
            <a:rPr lang="es-EC" dirty="0" smtClean="0"/>
            <a:t>Paso 2</a:t>
          </a:r>
          <a:endParaRPr lang="es-EC" dirty="0"/>
        </a:p>
      </dgm:t>
    </dgm:pt>
    <dgm:pt modelId="{1575B89B-73AD-4093-A1FB-397C10C59BCD}" type="parTrans" cxnId="{19C8E7D7-A9E3-4665-AF65-73AFA96DF7A8}">
      <dgm:prSet/>
      <dgm:spPr/>
      <dgm:t>
        <a:bodyPr/>
        <a:lstStyle/>
        <a:p>
          <a:endParaRPr lang="es-EC"/>
        </a:p>
      </dgm:t>
    </dgm:pt>
    <dgm:pt modelId="{81EC3E0D-E752-472C-904E-B998B53EE5A6}" type="sibTrans" cxnId="{19C8E7D7-A9E3-4665-AF65-73AFA96DF7A8}">
      <dgm:prSet/>
      <dgm:spPr/>
      <dgm:t>
        <a:bodyPr/>
        <a:lstStyle/>
        <a:p>
          <a:endParaRPr lang="es-EC"/>
        </a:p>
      </dgm:t>
    </dgm:pt>
    <dgm:pt modelId="{5EA198A0-B722-493B-B4D6-7336454B55A8}">
      <dgm:prSet phldrT="[Texto]"/>
      <dgm:spPr/>
      <dgm:t>
        <a:bodyPr/>
        <a:lstStyle/>
        <a:p>
          <a:r>
            <a:rPr lang="es-EC" dirty="0" smtClean="0"/>
            <a:t>Paso 3</a:t>
          </a:r>
          <a:endParaRPr lang="es-EC" dirty="0"/>
        </a:p>
      </dgm:t>
    </dgm:pt>
    <dgm:pt modelId="{BAEA49AE-0E92-4029-ABE6-C7AE05DDF7EE}" type="parTrans" cxnId="{F51DD468-0FBF-485B-9548-FA5BD9329273}">
      <dgm:prSet/>
      <dgm:spPr/>
      <dgm:t>
        <a:bodyPr/>
        <a:lstStyle/>
        <a:p>
          <a:endParaRPr lang="es-EC"/>
        </a:p>
      </dgm:t>
    </dgm:pt>
    <dgm:pt modelId="{7430FDA3-25F6-4290-A023-A994EEF30376}" type="sibTrans" cxnId="{F51DD468-0FBF-485B-9548-FA5BD9329273}">
      <dgm:prSet/>
      <dgm:spPr/>
      <dgm:t>
        <a:bodyPr/>
        <a:lstStyle/>
        <a:p>
          <a:endParaRPr lang="es-EC"/>
        </a:p>
      </dgm:t>
    </dgm:pt>
    <dgm:pt modelId="{AA6890C3-10B5-4FA6-A832-B2E5D2F33FCA}" type="pres">
      <dgm:prSet presAssocID="{BD2D7625-C5F9-457B-BDAF-3E5214CD1727}" presName="Name0" presStyleCnt="0">
        <dgm:presLayoutVars>
          <dgm:dir/>
          <dgm:animLvl val="lvl"/>
          <dgm:resizeHandles val="exact"/>
        </dgm:presLayoutVars>
      </dgm:prSet>
      <dgm:spPr/>
    </dgm:pt>
    <dgm:pt modelId="{AE73DCF9-92A5-4F72-8383-ACE381FA1091}" type="pres">
      <dgm:prSet presAssocID="{463F2DFD-77BD-4D09-9CF2-EFCB194D9D9C}" presName="parTxOnly" presStyleLbl="node1" presStyleIdx="0" presStyleCnt="3">
        <dgm:presLayoutVars>
          <dgm:chMax val="0"/>
          <dgm:chPref val="0"/>
          <dgm:bulletEnabled val="1"/>
        </dgm:presLayoutVars>
      </dgm:prSet>
      <dgm:spPr/>
      <dgm:t>
        <a:bodyPr/>
        <a:lstStyle/>
        <a:p>
          <a:endParaRPr lang="es-EC"/>
        </a:p>
      </dgm:t>
    </dgm:pt>
    <dgm:pt modelId="{A232399A-3297-4444-88B6-3853A49E6016}" type="pres">
      <dgm:prSet presAssocID="{1F252283-AAB8-422B-931A-294595431604}" presName="parTxOnlySpace" presStyleCnt="0"/>
      <dgm:spPr/>
    </dgm:pt>
    <dgm:pt modelId="{272F7FF6-8818-414A-97FC-6872F123C46E}" type="pres">
      <dgm:prSet presAssocID="{30AFE095-CC2C-45A3-826A-C1714C2B51C2}" presName="parTxOnly" presStyleLbl="node1" presStyleIdx="1" presStyleCnt="3">
        <dgm:presLayoutVars>
          <dgm:chMax val="0"/>
          <dgm:chPref val="0"/>
          <dgm:bulletEnabled val="1"/>
        </dgm:presLayoutVars>
      </dgm:prSet>
      <dgm:spPr/>
      <dgm:t>
        <a:bodyPr/>
        <a:lstStyle/>
        <a:p>
          <a:endParaRPr lang="es-EC"/>
        </a:p>
      </dgm:t>
    </dgm:pt>
    <dgm:pt modelId="{4E02C577-ED0F-48BD-87C9-332F746D203C}" type="pres">
      <dgm:prSet presAssocID="{81EC3E0D-E752-472C-904E-B998B53EE5A6}" presName="parTxOnlySpace" presStyleCnt="0"/>
      <dgm:spPr/>
    </dgm:pt>
    <dgm:pt modelId="{31C198AB-D2AF-4692-A8A2-D4FE30BBB63C}" type="pres">
      <dgm:prSet presAssocID="{5EA198A0-B722-493B-B4D6-7336454B55A8}" presName="parTxOnly" presStyleLbl="node1" presStyleIdx="2" presStyleCnt="3">
        <dgm:presLayoutVars>
          <dgm:chMax val="0"/>
          <dgm:chPref val="0"/>
          <dgm:bulletEnabled val="1"/>
        </dgm:presLayoutVars>
      </dgm:prSet>
      <dgm:spPr/>
      <dgm:t>
        <a:bodyPr/>
        <a:lstStyle/>
        <a:p>
          <a:endParaRPr lang="es-EC"/>
        </a:p>
      </dgm:t>
    </dgm:pt>
  </dgm:ptLst>
  <dgm:cxnLst>
    <dgm:cxn modelId="{F51DD468-0FBF-485B-9548-FA5BD9329273}" srcId="{BD2D7625-C5F9-457B-BDAF-3E5214CD1727}" destId="{5EA198A0-B722-493B-B4D6-7336454B55A8}" srcOrd="2" destOrd="0" parTransId="{BAEA49AE-0E92-4029-ABE6-C7AE05DDF7EE}" sibTransId="{7430FDA3-25F6-4290-A023-A994EEF30376}"/>
    <dgm:cxn modelId="{2C2CD4BB-DD49-44EF-AD55-B9F358B35BB3}" type="presOf" srcId="{5EA198A0-B722-493B-B4D6-7336454B55A8}" destId="{31C198AB-D2AF-4692-A8A2-D4FE30BBB63C}" srcOrd="0" destOrd="0" presId="urn:microsoft.com/office/officeart/2005/8/layout/chevron1"/>
    <dgm:cxn modelId="{19C8E7D7-A9E3-4665-AF65-73AFA96DF7A8}" srcId="{BD2D7625-C5F9-457B-BDAF-3E5214CD1727}" destId="{30AFE095-CC2C-45A3-826A-C1714C2B51C2}" srcOrd="1" destOrd="0" parTransId="{1575B89B-73AD-4093-A1FB-397C10C59BCD}" sibTransId="{81EC3E0D-E752-472C-904E-B998B53EE5A6}"/>
    <dgm:cxn modelId="{2D93E390-A1BE-4370-8934-02E1E8301633}" type="presOf" srcId="{30AFE095-CC2C-45A3-826A-C1714C2B51C2}" destId="{272F7FF6-8818-414A-97FC-6872F123C46E}" srcOrd="0" destOrd="0" presId="urn:microsoft.com/office/officeart/2005/8/layout/chevron1"/>
    <dgm:cxn modelId="{BB9CFF96-4F52-40C2-B49D-EAEFDCA77444}" srcId="{BD2D7625-C5F9-457B-BDAF-3E5214CD1727}" destId="{463F2DFD-77BD-4D09-9CF2-EFCB194D9D9C}" srcOrd="0" destOrd="0" parTransId="{E93C3F67-FDEA-47E4-A29A-EFA46FD27CF8}" sibTransId="{1F252283-AAB8-422B-931A-294595431604}"/>
    <dgm:cxn modelId="{90564889-9396-4570-8237-C52A8E278BB9}" type="presOf" srcId="{BD2D7625-C5F9-457B-BDAF-3E5214CD1727}" destId="{AA6890C3-10B5-4FA6-A832-B2E5D2F33FCA}" srcOrd="0" destOrd="0" presId="urn:microsoft.com/office/officeart/2005/8/layout/chevron1"/>
    <dgm:cxn modelId="{563F7425-78E4-477B-B166-633202A519DC}" type="presOf" srcId="{463F2DFD-77BD-4D09-9CF2-EFCB194D9D9C}" destId="{AE73DCF9-92A5-4F72-8383-ACE381FA1091}" srcOrd="0" destOrd="0" presId="urn:microsoft.com/office/officeart/2005/8/layout/chevron1"/>
    <dgm:cxn modelId="{8E02D9DB-E833-4632-B2CF-27B7C08DCFA6}" type="presParOf" srcId="{AA6890C3-10B5-4FA6-A832-B2E5D2F33FCA}" destId="{AE73DCF9-92A5-4F72-8383-ACE381FA1091}" srcOrd="0" destOrd="0" presId="urn:microsoft.com/office/officeart/2005/8/layout/chevron1"/>
    <dgm:cxn modelId="{8EB5DDF1-71F2-498D-A074-77F31304A39C}" type="presParOf" srcId="{AA6890C3-10B5-4FA6-A832-B2E5D2F33FCA}" destId="{A232399A-3297-4444-88B6-3853A49E6016}" srcOrd="1" destOrd="0" presId="urn:microsoft.com/office/officeart/2005/8/layout/chevron1"/>
    <dgm:cxn modelId="{33D7A83C-28DA-4F0A-939C-6F50269BCAE1}" type="presParOf" srcId="{AA6890C3-10B5-4FA6-A832-B2E5D2F33FCA}" destId="{272F7FF6-8818-414A-97FC-6872F123C46E}" srcOrd="2" destOrd="0" presId="urn:microsoft.com/office/officeart/2005/8/layout/chevron1"/>
    <dgm:cxn modelId="{30A194F7-D7C9-44D1-9039-61E87CFB9713}" type="presParOf" srcId="{AA6890C3-10B5-4FA6-A832-B2E5D2F33FCA}" destId="{4E02C577-ED0F-48BD-87C9-332F746D203C}" srcOrd="3" destOrd="0" presId="urn:microsoft.com/office/officeart/2005/8/layout/chevron1"/>
    <dgm:cxn modelId="{C688BF53-0E7F-446F-8FD6-81ACE4AA1C4C}" type="presParOf" srcId="{AA6890C3-10B5-4FA6-A832-B2E5D2F33FCA}" destId="{31C198AB-D2AF-4692-A8A2-D4FE30BBB63C}"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D1C34D-2438-4B84-BD92-A3AC55A795D0}">
      <dsp:nvSpPr>
        <dsp:cNvPr id="0" name=""/>
        <dsp:cNvSpPr/>
      </dsp:nvSpPr>
      <dsp:spPr>
        <a:xfrm>
          <a:off x="2657" y="1791505"/>
          <a:ext cx="1990769" cy="1990769"/>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09559" tIns="22860" rIns="109559" bIns="22860" numCol="1" spcCol="1270" anchor="ctr" anchorCtr="0">
          <a:noAutofit/>
        </a:bodyPr>
        <a:lstStyle/>
        <a:p>
          <a:pPr lvl="0" algn="ctr" defTabSz="800100">
            <a:lnSpc>
              <a:spcPct val="90000"/>
            </a:lnSpc>
            <a:spcBef>
              <a:spcPct val="0"/>
            </a:spcBef>
            <a:spcAft>
              <a:spcPct val="35000"/>
            </a:spcAft>
          </a:pPr>
          <a:r>
            <a:rPr lang="es-EC" sz="1800" kern="1200" dirty="0" smtClean="0"/>
            <a:t>Externalice</a:t>
          </a:r>
        </a:p>
        <a:p>
          <a:pPr lvl="0" algn="ctr" defTabSz="800100">
            <a:lnSpc>
              <a:spcPct val="90000"/>
            </a:lnSpc>
            <a:spcBef>
              <a:spcPct val="0"/>
            </a:spcBef>
            <a:spcAft>
              <a:spcPct val="35000"/>
            </a:spcAft>
          </a:pPr>
          <a:r>
            <a:rPr lang="es-EC" sz="1800" kern="1200" dirty="0" smtClean="0"/>
            <a:t> la información de su cabeza</a:t>
          </a:r>
          <a:endParaRPr lang="es-EC" sz="1800" kern="1200" dirty="0"/>
        </a:p>
      </dsp:txBody>
      <dsp:txXfrm>
        <a:off x="294198" y="2083046"/>
        <a:ext cx="1407687" cy="1407687"/>
      </dsp:txXfrm>
    </dsp:sp>
    <dsp:sp modelId="{1E00C8C9-31F0-43F9-883F-C7FD081E78E4}">
      <dsp:nvSpPr>
        <dsp:cNvPr id="0" name=""/>
        <dsp:cNvSpPr/>
      </dsp:nvSpPr>
      <dsp:spPr>
        <a:xfrm>
          <a:off x="1593636" y="1793356"/>
          <a:ext cx="1990769" cy="1990769"/>
        </a:xfrm>
        <a:prstGeom prst="ellipse">
          <a:avLst/>
        </a:prstGeom>
        <a:gradFill rotWithShape="0">
          <a:gsLst>
            <a:gs pos="0">
              <a:schemeClr val="accent5">
                <a:alpha val="50000"/>
                <a:hueOff val="-2483469"/>
                <a:satOff val="9953"/>
                <a:lumOff val="2157"/>
                <a:alphaOff val="0"/>
                <a:shade val="51000"/>
                <a:satMod val="130000"/>
              </a:schemeClr>
            </a:gs>
            <a:gs pos="80000">
              <a:schemeClr val="accent5">
                <a:alpha val="50000"/>
                <a:hueOff val="-2483469"/>
                <a:satOff val="9953"/>
                <a:lumOff val="2157"/>
                <a:alphaOff val="0"/>
                <a:shade val="93000"/>
                <a:satMod val="130000"/>
              </a:schemeClr>
            </a:gs>
            <a:gs pos="100000">
              <a:schemeClr val="accent5">
                <a:alpha val="50000"/>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09559" tIns="22860" rIns="109559" bIns="22860" numCol="1" spcCol="1270" anchor="ctr" anchorCtr="0">
          <a:noAutofit/>
        </a:bodyPr>
        <a:lstStyle/>
        <a:p>
          <a:pPr lvl="0" algn="ctr" defTabSz="800100">
            <a:lnSpc>
              <a:spcPct val="90000"/>
            </a:lnSpc>
            <a:spcBef>
              <a:spcPct val="0"/>
            </a:spcBef>
            <a:spcAft>
              <a:spcPct val="35000"/>
            </a:spcAft>
          </a:pPr>
          <a:r>
            <a:rPr lang="es-EC" sz="1800" kern="1200" dirty="0" smtClean="0"/>
            <a:t>Haga del tiempo algo real y concreto</a:t>
          </a:r>
          <a:endParaRPr lang="es-EC" sz="1800" kern="1200" dirty="0"/>
        </a:p>
      </dsp:txBody>
      <dsp:txXfrm>
        <a:off x="1885177" y="2084897"/>
        <a:ext cx="1407687" cy="1407687"/>
      </dsp:txXfrm>
    </dsp:sp>
    <dsp:sp modelId="{E1C38122-DED3-4D78-A9CC-E894495365F5}">
      <dsp:nvSpPr>
        <dsp:cNvPr id="0" name=""/>
        <dsp:cNvSpPr/>
      </dsp:nvSpPr>
      <dsp:spPr>
        <a:xfrm>
          <a:off x="3186251" y="1793356"/>
          <a:ext cx="1990769" cy="1990769"/>
        </a:xfrm>
        <a:prstGeom prst="ellipse">
          <a:avLst/>
        </a:prstGeom>
        <a:gradFill rotWithShape="0">
          <a:gsLst>
            <a:gs pos="0">
              <a:schemeClr val="accent5">
                <a:alpha val="50000"/>
                <a:hueOff val="-4966938"/>
                <a:satOff val="19906"/>
                <a:lumOff val="4314"/>
                <a:alphaOff val="0"/>
                <a:shade val="51000"/>
                <a:satMod val="130000"/>
              </a:schemeClr>
            </a:gs>
            <a:gs pos="80000">
              <a:schemeClr val="accent5">
                <a:alpha val="50000"/>
                <a:hueOff val="-4966938"/>
                <a:satOff val="19906"/>
                <a:lumOff val="4314"/>
                <a:alphaOff val="0"/>
                <a:shade val="93000"/>
                <a:satMod val="130000"/>
              </a:schemeClr>
            </a:gs>
            <a:gs pos="100000">
              <a:schemeClr val="accent5">
                <a:alpha val="50000"/>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09559" tIns="22860" rIns="109559" bIns="22860" numCol="1" spcCol="1270" anchor="ctr" anchorCtr="0">
          <a:noAutofit/>
        </a:bodyPr>
        <a:lstStyle/>
        <a:p>
          <a:pPr lvl="0" algn="ctr" defTabSz="800100">
            <a:lnSpc>
              <a:spcPct val="90000"/>
            </a:lnSpc>
            <a:spcBef>
              <a:spcPct val="0"/>
            </a:spcBef>
            <a:spcAft>
              <a:spcPct val="35000"/>
            </a:spcAft>
          </a:pPr>
          <a:r>
            <a:rPr lang="es-EC" sz="1800" kern="1200" dirty="0" smtClean="0"/>
            <a:t>Use incentivos externos</a:t>
          </a:r>
          <a:endParaRPr lang="es-EC" sz="1800" kern="1200" dirty="0"/>
        </a:p>
      </dsp:txBody>
      <dsp:txXfrm>
        <a:off x="3477792" y="2084897"/>
        <a:ext cx="1407687" cy="1407687"/>
      </dsp:txXfrm>
    </dsp:sp>
    <dsp:sp modelId="{2FB32C74-11B1-4A90-B944-8A40BC829E16}">
      <dsp:nvSpPr>
        <dsp:cNvPr id="0" name=""/>
        <dsp:cNvSpPr/>
      </dsp:nvSpPr>
      <dsp:spPr>
        <a:xfrm>
          <a:off x="4788326" y="1761066"/>
          <a:ext cx="1990769" cy="1990769"/>
        </a:xfrm>
        <a:prstGeom prst="ellipse">
          <a:avLst/>
        </a:prstGeom>
        <a:gradFill rotWithShape="0">
          <a:gsLst>
            <a:gs pos="0">
              <a:schemeClr val="accent5">
                <a:alpha val="50000"/>
                <a:hueOff val="-7450407"/>
                <a:satOff val="29858"/>
                <a:lumOff val="6471"/>
                <a:alphaOff val="0"/>
                <a:shade val="51000"/>
                <a:satMod val="130000"/>
              </a:schemeClr>
            </a:gs>
            <a:gs pos="80000">
              <a:schemeClr val="accent5">
                <a:alpha val="50000"/>
                <a:hueOff val="-7450407"/>
                <a:satOff val="29858"/>
                <a:lumOff val="6471"/>
                <a:alphaOff val="0"/>
                <a:shade val="93000"/>
                <a:satMod val="130000"/>
              </a:schemeClr>
            </a:gs>
            <a:gs pos="100000">
              <a:schemeClr val="accent5">
                <a:alpha val="50000"/>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09559" tIns="22860" rIns="109559" bIns="22860" numCol="1" spcCol="1270" anchor="ctr" anchorCtr="0">
          <a:noAutofit/>
        </a:bodyPr>
        <a:lstStyle/>
        <a:p>
          <a:pPr lvl="0" algn="ctr" defTabSz="800100">
            <a:lnSpc>
              <a:spcPct val="90000"/>
            </a:lnSpc>
            <a:spcBef>
              <a:spcPct val="0"/>
            </a:spcBef>
            <a:spcAft>
              <a:spcPct val="35000"/>
            </a:spcAft>
          </a:pPr>
          <a:r>
            <a:rPr lang="es-EC" sz="1800" kern="1200" dirty="0" smtClean="0"/>
            <a:t>Ponga a trabajar sus propias reglas</a:t>
          </a:r>
          <a:endParaRPr lang="es-EC" sz="1800" kern="1200" dirty="0"/>
        </a:p>
      </dsp:txBody>
      <dsp:txXfrm>
        <a:off x="5079867" y="2052607"/>
        <a:ext cx="1407687" cy="1407687"/>
      </dsp:txXfrm>
    </dsp:sp>
    <dsp:sp modelId="{E5B02890-E4CD-4E80-9BFC-4603B1BBCD81}">
      <dsp:nvSpPr>
        <dsp:cNvPr id="0" name=""/>
        <dsp:cNvSpPr/>
      </dsp:nvSpPr>
      <dsp:spPr>
        <a:xfrm>
          <a:off x="6371482" y="1793356"/>
          <a:ext cx="1990769" cy="1990769"/>
        </a:xfrm>
        <a:prstGeom prst="ellipse">
          <a:avLst/>
        </a:prstGeom>
        <a:gradFill rotWithShape="0">
          <a:gsLst>
            <a:gs pos="0">
              <a:schemeClr val="accent5">
                <a:alpha val="50000"/>
                <a:hueOff val="-9933876"/>
                <a:satOff val="39811"/>
                <a:lumOff val="8628"/>
                <a:alphaOff val="0"/>
                <a:shade val="51000"/>
                <a:satMod val="130000"/>
              </a:schemeClr>
            </a:gs>
            <a:gs pos="80000">
              <a:schemeClr val="accent5">
                <a:alpha val="50000"/>
                <a:hueOff val="-9933876"/>
                <a:satOff val="39811"/>
                <a:lumOff val="8628"/>
                <a:alphaOff val="0"/>
                <a:shade val="93000"/>
                <a:satMod val="130000"/>
              </a:schemeClr>
            </a:gs>
            <a:gs pos="100000">
              <a:schemeClr val="accent5">
                <a:alpha val="50000"/>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09559" tIns="22860" rIns="109559" bIns="22860" numCol="1" spcCol="1270" anchor="ctr" anchorCtr="0">
          <a:noAutofit/>
        </a:bodyPr>
        <a:lstStyle/>
        <a:p>
          <a:pPr lvl="0" algn="ctr" defTabSz="800100">
            <a:lnSpc>
              <a:spcPct val="90000"/>
            </a:lnSpc>
            <a:spcBef>
              <a:spcPct val="0"/>
            </a:spcBef>
            <a:spcAft>
              <a:spcPct val="35000"/>
            </a:spcAft>
          </a:pPr>
          <a:r>
            <a:rPr lang="es-EC" sz="1800" kern="1200" dirty="0" smtClean="0"/>
            <a:t>Sea flexible y prepárese para cambiar de planes</a:t>
          </a:r>
          <a:endParaRPr lang="es-EC" sz="1800" kern="1200" dirty="0"/>
        </a:p>
      </dsp:txBody>
      <dsp:txXfrm>
        <a:off x="6663023" y="2084897"/>
        <a:ext cx="1407687" cy="14076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11ED2-17EC-4690-85CC-F1306267936F}">
      <dsp:nvSpPr>
        <dsp:cNvPr id="0" name=""/>
        <dsp:cNvSpPr/>
      </dsp:nvSpPr>
      <dsp:spPr>
        <a:xfrm>
          <a:off x="3394719" y="28594"/>
          <a:ext cx="1486792" cy="96641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C" sz="2100" kern="1200" dirty="0" smtClean="0"/>
            <a:t>Académica</a:t>
          </a:r>
          <a:endParaRPr lang="es-EC" sz="2100" kern="1200" dirty="0"/>
        </a:p>
      </dsp:txBody>
      <dsp:txXfrm>
        <a:off x="3441895" y="75770"/>
        <a:ext cx="1392440" cy="872063"/>
      </dsp:txXfrm>
    </dsp:sp>
    <dsp:sp modelId="{6CD604F5-1C58-4E24-8982-D4ABC6AB6837}">
      <dsp:nvSpPr>
        <dsp:cNvPr id="0" name=""/>
        <dsp:cNvSpPr/>
      </dsp:nvSpPr>
      <dsp:spPr>
        <a:xfrm>
          <a:off x="2213080" y="526740"/>
          <a:ext cx="3862868" cy="3862868"/>
        </a:xfrm>
        <a:custGeom>
          <a:avLst/>
          <a:gdLst/>
          <a:ahLst/>
          <a:cxnLst/>
          <a:rect l="0" t="0" r="0" b="0"/>
          <a:pathLst>
            <a:path>
              <a:moveTo>
                <a:pt x="2860523" y="238144"/>
              </a:moveTo>
              <a:arcTo wR="1931434" hR="1931434" stAng="17925185" swAng="1162771"/>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2EFBCC3-1EF1-44D3-8AAF-5889D04305A8}">
      <dsp:nvSpPr>
        <dsp:cNvPr id="0" name=""/>
        <dsp:cNvSpPr/>
      </dsp:nvSpPr>
      <dsp:spPr>
        <a:xfrm>
          <a:off x="5208306" y="1335324"/>
          <a:ext cx="1486792" cy="966415"/>
        </a:xfrm>
        <a:prstGeom prst="roundRect">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C" sz="2100" kern="1200" dirty="0" smtClean="0"/>
            <a:t>Económica</a:t>
          </a:r>
          <a:endParaRPr lang="es-EC" sz="2100" kern="1200" dirty="0"/>
        </a:p>
      </dsp:txBody>
      <dsp:txXfrm>
        <a:off x="5255482" y="1382500"/>
        <a:ext cx="1392440" cy="872063"/>
      </dsp:txXfrm>
    </dsp:sp>
    <dsp:sp modelId="{34B0F3F0-FCB3-4D8A-9D6E-817B8E68FC94}">
      <dsp:nvSpPr>
        <dsp:cNvPr id="0" name=""/>
        <dsp:cNvSpPr/>
      </dsp:nvSpPr>
      <dsp:spPr>
        <a:xfrm>
          <a:off x="2183365" y="483943"/>
          <a:ext cx="3862868" cy="3862868"/>
        </a:xfrm>
        <a:custGeom>
          <a:avLst/>
          <a:gdLst/>
          <a:ahLst/>
          <a:cxnLst/>
          <a:rect l="0" t="0" r="0" b="0"/>
          <a:pathLst>
            <a:path>
              <a:moveTo>
                <a:pt x="3858244" y="2064990"/>
              </a:moveTo>
              <a:arcTo wR="1931434" hR="1931434" stAng="21837907" swAng="1360327"/>
            </a:path>
          </a:pathLst>
        </a:custGeom>
        <a:noFill/>
        <a:ln w="9525" cap="flat" cmpd="sng" algn="ctr">
          <a:solidFill>
            <a:schemeClr val="accent3">
              <a:hueOff val="2812566"/>
              <a:satOff val="-4220"/>
              <a:lumOff val="-686"/>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5A0C8318-57B2-4137-BD0D-E58F16DAEDEE}">
      <dsp:nvSpPr>
        <dsp:cNvPr id="0" name=""/>
        <dsp:cNvSpPr/>
      </dsp:nvSpPr>
      <dsp:spPr>
        <a:xfrm>
          <a:off x="4506671" y="3494733"/>
          <a:ext cx="1486792" cy="966415"/>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C" sz="2100" kern="1200" dirty="0" smtClean="0"/>
            <a:t>Relaciones Sociales</a:t>
          </a:r>
          <a:endParaRPr lang="es-EC" sz="2100" kern="1200" dirty="0"/>
        </a:p>
      </dsp:txBody>
      <dsp:txXfrm>
        <a:off x="4553847" y="3541909"/>
        <a:ext cx="1392440" cy="872063"/>
      </dsp:txXfrm>
    </dsp:sp>
    <dsp:sp modelId="{2E6C7914-A557-4673-B65F-1FAE39A348C6}">
      <dsp:nvSpPr>
        <dsp:cNvPr id="0" name=""/>
        <dsp:cNvSpPr/>
      </dsp:nvSpPr>
      <dsp:spPr>
        <a:xfrm>
          <a:off x="2183365" y="483943"/>
          <a:ext cx="3862868" cy="3862868"/>
        </a:xfrm>
        <a:custGeom>
          <a:avLst/>
          <a:gdLst/>
          <a:ahLst/>
          <a:cxnLst/>
          <a:rect l="0" t="0" r="0" b="0"/>
          <a:pathLst>
            <a:path>
              <a:moveTo>
                <a:pt x="2168696" y="3848239"/>
              </a:moveTo>
              <a:arcTo wR="1931434" hR="1931434" stAng="4976630" swAng="846741"/>
            </a:path>
          </a:pathLst>
        </a:custGeom>
        <a:noFill/>
        <a:ln w="9525" cap="flat" cmpd="sng" algn="ctr">
          <a:solidFill>
            <a:schemeClr val="accent3">
              <a:hueOff val="5625132"/>
              <a:satOff val="-8440"/>
              <a:lumOff val="-1373"/>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907311D5-61ED-4DB4-89CB-0D2239DE9123}">
      <dsp:nvSpPr>
        <dsp:cNvPr id="0" name=""/>
        <dsp:cNvSpPr/>
      </dsp:nvSpPr>
      <dsp:spPr>
        <a:xfrm>
          <a:off x="2236135" y="3494733"/>
          <a:ext cx="1486792" cy="966415"/>
        </a:xfrm>
        <a:prstGeom prst="roundRect">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C" sz="2100" kern="1200" dirty="0" smtClean="0"/>
            <a:t>Trabajo </a:t>
          </a:r>
          <a:endParaRPr lang="es-EC" sz="2100" kern="1200" dirty="0"/>
        </a:p>
      </dsp:txBody>
      <dsp:txXfrm>
        <a:off x="2283311" y="3541909"/>
        <a:ext cx="1392440" cy="872063"/>
      </dsp:txXfrm>
    </dsp:sp>
    <dsp:sp modelId="{9D8D87E7-2C73-43C2-8606-998C8F07E519}">
      <dsp:nvSpPr>
        <dsp:cNvPr id="0" name=""/>
        <dsp:cNvSpPr/>
      </dsp:nvSpPr>
      <dsp:spPr>
        <a:xfrm>
          <a:off x="2183365" y="483943"/>
          <a:ext cx="3862868" cy="3862868"/>
        </a:xfrm>
        <a:custGeom>
          <a:avLst/>
          <a:gdLst/>
          <a:ahLst/>
          <a:cxnLst/>
          <a:rect l="0" t="0" r="0" b="0"/>
          <a:pathLst>
            <a:path>
              <a:moveTo>
                <a:pt x="204996" y="2797373"/>
              </a:moveTo>
              <a:arcTo wR="1931434" hR="1931434" stAng="9201766" swAng="1360327"/>
            </a:path>
          </a:pathLst>
        </a:custGeom>
        <a:noFill/>
        <a:ln w="9525" cap="flat" cmpd="sng" algn="ctr">
          <a:solidFill>
            <a:schemeClr val="accent3">
              <a:hueOff val="8437698"/>
              <a:satOff val="-12660"/>
              <a:lumOff val="-2059"/>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F709E14-C73D-4ACA-86C7-2767943D205E}">
      <dsp:nvSpPr>
        <dsp:cNvPr id="0" name=""/>
        <dsp:cNvSpPr/>
      </dsp:nvSpPr>
      <dsp:spPr>
        <a:xfrm>
          <a:off x="1534500" y="1335324"/>
          <a:ext cx="1486792" cy="96641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C" sz="2100" kern="1200" dirty="0" smtClean="0"/>
            <a:t>Relaciones de Pareja</a:t>
          </a:r>
          <a:endParaRPr lang="es-EC" sz="2100" kern="1200" dirty="0"/>
        </a:p>
      </dsp:txBody>
      <dsp:txXfrm>
        <a:off x="1581676" y="1382500"/>
        <a:ext cx="1392440" cy="872063"/>
      </dsp:txXfrm>
    </dsp:sp>
    <dsp:sp modelId="{17535AC1-C275-4440-9B28-B3CA281FBC94}">
      <dsp:nvSpPr>
        <dsp:cNvPr id="0" name=""/>
        <dsp:cNvSpPr/>
      </dsp:nvSpPr>
      <dsp:spPr>
        <a:xfrm>
          <a:off x="2154866" y="525037"/>
          <a:ext cx="3862868" cy="3862868"/>
        </a:xfrm>
        <a:custGeom>
          <a:avLst/>
          <a:gdLst/>
          <a:ahLst/>
          <a:cxnLst/>
          <a:rect l="0" t="0" r="0" b="0"/>
          <a:pathLst>
            <a:path>
              <a:moveTo>
                <a:pt x="498255" y="636661"/>
              </a:moveTo>
              <a:arcTo wR="1931434" hR="1931434" stAng="13325731" swAng="1218685"/>
            </a:path>
          </a:pathLst>
        </a:custGeom>
        <a:noFill/>
        <a:ln w="9525" cap="flat" cmpd="sng" algn="ctr">
          <a:solidFill>
            <a:schemeClr val="accent3">
              <a:hueOff val="11250264"/>
              <a:satOff val="-16880"/>
              <a:lumOff val="-2745"/>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F5B3E-E12E-4662-8EA6-89EBF0D9857B}">
      <dsp:nvSpPr>
        <dsp:cNvPr id="0" name=""/>
        <dsp:cNvSpPr/>
      </dsp:nvSpPr>
      <dsp:spPr>
        <a:xfrm>
          <a:off x="2448274" y="0"/>
          <a:ext cx="1226343" cy="1226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kern="1200" dirty="0" smtClean="0"/>
            <a:t>Estímulos                                                                                                                                                                        </a:t>
          </a:r>
          <a:endParaRPr lang="es-EC" sz="1000" kern="1200" dirty="0"/>
        </a:p>
      </dsp:txBody>
      <dsp:txXfrm>
        <a:off x="2627868" y="179594"/>
        <a:ext cx="867155" cy="867155"/>
      </dsp:txXfrm>
    </dsp:sp>
    <dsp:sp modelId="{35B31A6C-975B-4DA3-BEA5-352C782B9581}">
      <dsp:nvSpPr>
        <dsp:cNvPr id="0" name=""/>
        <dsp:cNvSpPr/>
      </dsp:nvSpPr>
      <dsp:spPr>
        <a:xfrm rot="2175433">
          <a:off x="3632367" y="942837"/>
          <a:ext cx="321461" cy="41389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EC" sz="800" kern="1200" dirty="0"/>
        </a:p>
      </dsp:txBody>
      <dsp:txXfrm>
        <a:off x="3641704" y="997098"/>
        <a:ext cx="225023" cy="248335"/>
      </dsp:txXfrm>
    </dsp:sp>
    <dsp:sp modelId="{F21386B9-4616-4CB4-B35A-49F1C06A7F0B}">
      <dsp:nvSpPr>
        <dsp:cNvPr id="0" name=""/>
        <dsp:cNvSpPr/>
      </dsp:nvSpPr>
      <dsp:spPr>
        <a:xfrm>
          <a:off x="3926250" y="1083982"/>
          <a:ext cx="1226343" cy="1226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kern="1200" dirty="0" smtClean="0"/>
            <a:t>Filtro de información</a:t>
          </a:r>
          <a:endParaRPr lang="es-EC" sz="1000" kern="1200" dirty="0"/>
        </a:p>
      </dsp:txBody>
      <dsp:txXfrm>
        <a:off x="4105844" y="1263576"/>
        <a:ext cx="867155" cy="867155"/>
      </dsp:txXfrm>
    </dsp:sp>
    <dsp:sp modelId="{723BE960-A57C-4F7A-AF4D-E3DC669CC07B}">
      <dsp:nvSpPr>
        <dsp:cNvPr id="0" name=""/>
        <dsp:cNvSpPr/>
      </dsp:nvSpPr>
      <dsp:spPr>
        <a:xfrm rot="6480000">
          <a:off x="4093900" y="2358041"/>
          <a:ext cx="327092" cy="41389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EC" sz="800" kern="1200" dirty="0"/>
        </a:p>
      </dsp:txBody>
      <dsp:txXfrm rot="10800000">
        <a:off x="4158126" y="2394156"/>
        <a:ext cx="228964" cy="248335"/>
      </dsp:txXfrm>
    </dsp:sp>
    <dsp:sp modelId="{81D7337A-6E76-4CF5-82D4-336D9FE3BCF5}">
      <dsp:nvSpPr>
        <dsp:cNvPr id="0" name=""/>
        <dsp:cNvSpPr/>
      </dsp:nvSpPr>
      <dsp:spPr>
        <a:xfrm>
          <a:off x="3356577" y="2837255"/>
          <a:ext cx="1226343" cy="1226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kern="1200" dirty="0" smtClean="0"/>
            <a:t>Procesamiento de la información</a:t>
          </a:r>
          <a:endParaRPr lang="es-EC" sz="1000" kern="1200" dirty="0"/>
        </a:p>
      </dsp:txBody>
      <dsp:txXfrm>
        <a:off x="3536171" y="3016849"/>
        <a:ext cx="867155" cy="867155"/>
      </dsp:txXfrm>
    </dsp:sp>
    <dsp:sp modelId="{4310868A-DAFD-4605-9D7E-58052A4592D8}">
      <dsp:nvSpPr>
        <dsp:cNvPr id="0" name=""/>
        <dsp:cNvSpPr/>
      </dsp:nvSpPr>
      <dsp:spPr>
        <a:xfrm rot="10800000">
          <a:off x="2893711" y="3243481"/>
          <a:ext cx="327092" cy="41389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EC" sz="800" kern="1200" dirty="0"/>
        </a:p>
      </dsp:txBody>
      <dsp:txXfrm rot="10800000">
        <a:off x="2991839" y="3326259"/>
        <a:ext cx="228964" cy="248335"/>
      </dsp:txXfrm>
    </dsp:sp>
    <dsp:sp modelId="{0AF42070-96E4-47E8-A68B-10F31DEC1D2B}">
      <dsp:nvSpPr>
        <dsp:cNvPr id="0" name=""/>
        <dsp:cNvSpPr/>
      </dsp:nvSpPr>
      <dsp:spPr>
        <a:xfrm>
          <a:off x="1513078" y="2837255"/>
          <a:ext cx="1226343" cy="1226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kern="1200" dirty="0" smtClean="0"/>
            <a:t>Comprensión</a:t>
          </a:r>
          <a:endParaRPr lang="es-EC" sz="1000" kern="1200" dirty="0"/>
        </a:p>
      </dsp:txBody>
      <dsp:txXfrm>
        <a:off x="1692672" y="3016849"/>
        <a:ext cx="867155" cy="867155"/>
      </dsp:txXfrm>
    </dsp:sp>
    <dsp:sp modelId="{7F4E1527-832C-49FB-AF2A-A9558DCDAC13}">
      <dsp:nvSpPr>
        <dsp:cNvPr id="0" name=""/>
        <dsp:cNvSpPr/>
      </dsp:nvSpPr>
      <dsp:spPr>
        <a:xfrm rot="15120000">
          <a:off x="1680728" y="2375649"/>
          <a:ext cx="327092" cy="41389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EC" sz="800" kern="1200" dirty="0"/>
        </a:p>
      </dsp:txBody>
      <dsp:txXfrm rot="10800000">
        <a:off x="1744954" y="2505090"/>
        <a:ext cx="228964" cy="248335"/>
      </dsp:txXfrm>
    </dsp:sp>
    <dsp:sp modelId="{BB272529-4727-4F9D-8801-8FAF08488127}">
      <dsp:nvSpPr>
        <dsp:cNvPr id="0" name=""/>
        <dsp:cNvSpPr/>
      </dsp:nvSpPr>
      <dsp:spPr>
        <a:xfrm>
          <a:off x="943405" y="1083982"/>
          <a:ext cx="1226343" cy="1226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kern="1200" dirty="0" smtClean="0"/>
            <a:t>Ejecución</a:t>
          </a:r>
          <a:endParaRPr lang="es-EC" sz="1000" kern="1200" dirty="0"/>
        </a:p>
      </dsp:txBody>
      <dsp:txXfrm>
        <a:off x="1122999" y="1263576"/>
        <a:ext cx="867155" cy="867155"/>
      </dsp:txXfrm>
    </dsp:sp>
    <dsp:sp modelId="{2393D7BB-EE46-405C-8F7B-63E46E161C24}">
      <dsp:nvSpPr>
        <dsp:cNvPr id="0" name=""/>
        <dsp:cNvSpPr/>
      </dsp:nvSpPr>
      <dsp:spPr>
        <a:xfrm rot="19454049">
          <a:off x="2134869" y="953726"/>
          <a:ext cx="332991" cy="41389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EC" sz="800" kern="1200" dirty="0"/>
        </a:p>
      </dsp:txBody>
      <dsp:txXfrm>
        <a:off x="2144289" y="1065698"/>
        <a:ext cx="233094" cy="2483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3DCF9-92A5-4F72-8383-ACE381FA1091}">
      <dsp:nvSpPr>
        <dsp:cNvPr id="0" name=""/>
        <dsp:cNvSpPr/>
      </dsp:nvSpPr>
      <dsp:spPr>
        <a:xfrm>
          <a:off x="1497" y="548822"/>
          <a:ext cx="1824847" cy="72993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s-EC" sz="2800" kern="1200" dirty="0" smtClean="0"/>
            <a:t>Paso 1</a:t>
          </a:r>
          <a:endParaRPr lang="es-EC" sz="2800" kern="1200" dirty="0"/>
        </a:p>
      </dsp:txBody>
      <dsp:txXfrm>
        <a:off x="366466" y="548822"/>
        <a:ext cx="1094909" cy="729938"/>
      </dsp:txXfrm>
    </dsp:sp>
    <dsp:sp modelId="{272F7FF6-8818-414A-97FC-6872F123C46E}">
      <dsp:nvSpPr>
        <dsp:cNvPr id="0" name=""/>
        <dsp:cNvSpPr/>
      </dsp:nvSpPr>
      <dsp:spPr>
        <a:xfrm>
          <a:off x="1643860" y="548822"/>
          <a:ext cx="1824847" cy="72993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s-EC" sz="2800" kern="1200" dirty="0" smtClean="0"/>
            <a:t>Paso 2</a:t>
          </a:r>
          <a:endParaRPr lang="es-EC" sz="2800" kern="1200" dirty="0"/>
        </a:p>
      </dsp:txBody>
      <dsp:txXfrm>
        <a:off x="2008829" y="548822"/>
        <a:ext cx="1094909" cy="729938"/>
      </dsp:txXfrm>
    </dsp:sp>
    <dsp:sp modelId="{31C198AB-D2AF-4692-A8A2-D4FE30BBB63C}">
      <dsp:nvSpPr>
        <dsp:cNvPr id="0" name=""/>
        <dsp:cNvSpPr/>
      </dsp:nvSpPr>
      <dsp:spPr>
        <a:xfrm>
          <a:off x="3286222" y="548822"/>
          <a:ext cx="1824847" cy="72993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s-EC" sz="2800" kern="1200" dirty="0" smtClean="0"/>
            <a:t>Paso 3</a:t>
          </a:r>
          <a:endParaRPr lang="es-EC" sz="2800" kern="1200" dirty="0"/>
        </a:p>
      </dsp:txBody>
      <dsp:txXfrm>
        <a:off x="3651191" y="548822"/>
        <a:ext cx="1094909" cy="729938"/>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EC" dirty="0"/>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2DC2C81F-A50D-473B-A920-ECE67E0CA191}" type="datetimeFigureOut">
              <a:rPr lang="es-EC" smtClean="0"/>
              <a:pPr/>
              <a:t>05/12/2014</a:t>
            </a:fld>
            <a:endParaRPr lang="es-EC" dirty="0"/>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C" dirty="0"/>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EC" dirty="0"/>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6010D7B-5C90-4A85-9743-63C1CD195F1D}" type="slidenum">
              <a:rPr lang="es-EC" smtClean="0"/>
              <a:pPr/>
              <a:t>‹Nº›</a:t>
            </a:fld>
            <a:endParaRPr lang="es-EC" dirty="0"/>
          </a:p>
        </p:txBody>
      </p:sp>
    </p:spTree>
    <p:extLst>
      <p:ext uri="{BB962C8B-B14F-4D97-AF65-F5344CB8AC3E}">
        <p14:creationId xmlns:p14="http://schemas.microsoft.com/office/powerpoint/2010/main" val="4231498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E6010D7B-5C90-4A85-9743-63C1CD195F1D}" type="slidenum">
              <a:rPr lang="es-EC" smtClean="0"/>
              <a:pPr/>
              <a:t>31</a:t>
            </a:fld>
            <a:endParaRPr lang="es-EC" dirty="0"/>
          </a:p>
        </p:txBody>
      </p:sp>
    </p:spTree>
    <p:extLst>
      <p:ext uri="{BB962C8B-B14F-4D97-AF65-F5344CB8AC3E}">
        <p14:creationId xmlns:p14="http://schemas.microsoft.com/office/powerpoint/2010/main" val="2276791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B94AB9FA-BB2E-494B-80D5-1A15381D0176}" type="datetime1">
              <a:rPr lang="es-EC" smtClean="0"/>
              <a:t>05/12/2014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1F1514B3-08BC-4234-977A-D2C0D097A56E}" type="datetime1">
              <a:rPr lang="es-EC" smtClean="0"/>
              <a:t>05/12/2014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60BA6522-F259-4743-90C1-D529FBF95766}" type="datetime1">
              <a:rPr lang="es-EC" smtClean="0"/>
              <a:t>05/12/2014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841B21AB-5473-44F1-8411-6F379DBA3CAD}" type="datetime1">
              <a:rPr lang="es-EC" smtClean="0"/>
              <a:t>05/12/2014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4CC3C32-2DCC-42E2-9D4F-53A2BCBCB0EC}" type="datetime1">
              <a:rPr lang="es-EC" smtClean="0"/>
              <a:t>05/12/2014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A6846DD5-A204-452A-8F19-4A9DF6495CA8}" type="datetime1">
              <a:rPr lang="es-EC" smtClean="0"/>
              <a:t>05/12/2014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9DB940CA-EDAB-47FD-8AA1-643432E25B9E}" type="datetime1">
              <a:rPr lang="es-EC" smtClean="0"/>
              <a:t>05/12/2014</a:t>
            </a:fld>
            <a:endParaRPr lang="es-EC" dirty="0"/>
          </a:p>
        </p:txBody>
      </p:sp>
      <p:sp>
        <p:nvSpPr>
          <p:cNvPr id="8" name="7 Marcador de pie de página"/>
          <p:cNvSpPr>
            <a:spLocks noGrp="1"/>
          </p:cNvSpPr>
          <p:nvPr>
            <p:ph type="ftr" sz="quarter" idx="11"/>
          </p:nvPr>
        </p:nvSpPr>
        <p:spPr/>
        <p:txBody>
          <a:bodyPr/>
          <a:lstStyle/>
          <a:p>
            <a:endParaRPr lang="es-EC" dirty="0"/>
          </a:p>
        </p:txBody>
      </p:sp>
      <p:sp>
        <p:nvSpPr>
          <p:cNvPr id="9" name="8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D6228368-2C65-4FD0-BA56-26B364367D79}" type="datetime1">
              <a:rPr lang="es-EC" smtClean="0"/>
              <a:t>05/12/2014</a:t>
            </a:fld>
            <a:endParaRPr lang="es-EC" dirty="0"/>
          </a:p>
        </p:txBody>
      </p:sp>
      <p:sp>
        <p:nvSpPr>
          <p:cNvPr id="4" name="3 Marcador de pie de página"/>
          <p:cNvSpPr>
            <a:spLocks noGrp="1"/>
          </p:cNvSpPr>
          <p:nvPr>
            <p:ph type="ftr" sz="quarter" idx="11"/>
          </p:nvPr>
        </p:nvSpPr>
        <p:spPr/>
        <p:txBody>
          <a:bodyPr/>
          <a:lstStyle/>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0C331FF-D045-4064-B04F-9535AA30036D}" type="datetime1">
              <a:rPr lang="es-EC" smtClean="0"/>
              <a:t>05/12/2014</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EEA1BFC-994E-4905-828A-56F47B4A41B2}" type="datetime1">
              <a:rPr lang="es-EC" smtClean="0"/>
              <a:t>05/12/2014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9D8F0A2-22D8-4E88-99FF-B78692E5D303}" type="datetime1">
              <a:rPr lang="es-EC" smtClean="0"/>
              <a:t>05/12/2014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487524A9-E061-4145-BFE2-8917C29396EC}" type="slidenum">
              <a:rPr lang="es-EC" smtClean="0"/>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D27EC5-56FE-4937-B4A1-875B19019B9B}" type="datetime1">
              <a:rPr lang="es-EC" smtClean="0"/>
              <a:t>05/12/2014</a:t>
            </a:fld>
            <a:endParaRPr lang="es-EC"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524A9-E061-4145-BFE2-8917C29396EC}"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dirty="0" smtClean="0"/>
              <a:t>Guía Psicoeducativa </a:t>
            </a:r>
            <a:r>
              <a:rPr lang="es-EC" dirty="0"/>
              <a:t>P</a:t>
            </a:r>
            <a:r>
              <a:rPr lang="es-EC" dirty="0" smtClean="0"/>
              <a:t>ara </a:t>
            </a:r>
            <a:r>
              <a:rPr lang="es-EC" dirty="0"/>
              <a:t>E</a:t>
            </a:r>
            <a:r>
              <a:rPr lang="es-EC" dirty="0" smtClean="0"/>
              <a:t>l Universitario con TDAH</a:t>
            </a:r>
            <a:endParaRPr lang="es-EC" dirty="0"/>
          </a:p>
        </p:txBody>
      </p:sp>
      <p:sp>
        <p:nvSpPr>
          <p:cNvPr id="3" name="2 Subtítulo"/>
          <p:cNvSpPr>
            <a:spLocks noGrp="1"/>
          </p:cNvSpPr>
          <p:nvPr>
            <p:ph type="subTitle" idx="1"/>
          </p:nvPr>
        </p:nvSpPr>
        <p:spPr/>
        <p:txBody>
          <a:bodyPr/>
          <a:lstStyle/>
          <a:p>
            <a:r>
              <a:rPr lang="es-EC" dirty="0" smtClean="0"/>
              <a:t>¿Una población desatenta o desinformada?</a:t>
            </a:r>
            <a:endParaRPr lang="es-EC" dirty="0"/>
          </a:p>
        </p:txBody>
      </p:sp>
      <p:sp>
        <p:nvSpPr>
          <p:cNvPr id="4" name="3 CuadroTexto"/>
          <p:cNvSpPr txBox="1"/>
          <p:nvPr/>
        </p:nvSpPr>
        <p:spPr>
          <a:xfrm>
            <a:off x="0" y="332656"/>
            <a:ext cx="6084168" cy="1754326"/>
          </a:xfrm>
          <a:prstGeom prst="rect">
            <a:avLst/>
          </a:prstGeom>
          <a:noFill/>
        </p:spPr>
        <p:txBody>
          <a:bodyPr wrap="square" rtlCol="0">
            <a:spAutoFit/>
          </a:bodyPr>
          <a:lstStyle/>
          <a:p>
            <a:r>
              <a:rPr lang="es-EC" dirty="0" smtClean="0"/>
              <a:t> </a:t>
            </a:r>
            <a:r>
              <a:rPr lang="es-EC" dirty="0"/>
              <a:t>¿ Por </a:t>
            </a:r>
            <a:r>
              <a:rPr lang="es-EC" dirty="0" smtClean="0"/>
              <a:t>qué me  cuesta tanto trabajo concentrarme?</a:t>
            </a:r>
          </a:p>
          <a:p>
            <a:r>
              <a:rPr lang="es-EC" dirty="0"/>
              <a:t> </a:t>
            </a:r>
            <a:r>
              <a:rPr lang="es-EC" dirty="0" smtClean="0"/>
              <a:t>                                                               recordar cosas?</a:t>
            </a:r>
          </a:p>
          <a:p>
            <a:r>
              <a:rPr lang="es-EC" dirty="0" smtClean="0"/>
              <a:t>                                                                 terminar tareas?</a:t>
            </a:r>
          </a:p>
          <a:p>
            <a:r>
              <a:rPr lang="es-EC" dirty="0" smtClean="0"/>
              <a:t>                                                                 controlar mis impulsos?</a:t>
            </a:r>
          </a:p>
          <a:p>
            <a:r>
              <a:rPr lang="es-EC" dirty="0"/>
              <a:t> </a:t>
            </a:r>
            <a:r>
              <a:rPr lang="es-EC" dirty="0" smtClean="0"/>
              <a:t>                                                                    </a:t>
            </a:r>
          </a:p>
          <a:p>
            <a:r>
              <a:rPr lang="es-EC" dirty="0"/>
              <a:t> </a:t>
            </a:r>
            <a:r>
              <a:rPr lang="es-EC" dirty="0" smtClean="0"/>
              <a:t>                                    </a:t>
            </a:r>
            <a:endParaRPr lang="es-EC" dirty="0"/>
          </a:p>
        </p:txBody>
      </p:sp>
      <p:pic>
        <p:nvPicPr>
          <p:cNvPr id="36866" name="Picture 2" descr="http://www.clipartbest.com/cliparts/y9i/zgK/y9izgK5cE.png"/>
          <p:cNvPicPr>
            <a:picLocks noChangeAspect="1" noChangeArrowheads="1"/>
          </p:cNvPicPr>
          <p:nvPr/>
        </p:nvPicPr>
        <p:blipFill>
          <a:blip r:embed="rId2" cstate="print"/>
          <a:srcRect/>
          <a:stretch>
            <a:fillRect/>
          </a:stretch>
        </p:blipFill>
        <p:spPr bwMode="auto">
          <a:xfrm>
            <a:off x="280027" y="2852936"/>
            <a:ext cx="1666243" cy="3578325"/>
          </a:xfrm>
          <a:prstGeom prst="rect">
            <a:avLst/>
          </a:prstGeom>
          <a:noFill/>
        </p:spPr>
      </p:pic>
      <p:sp>
        <p:nvSpPr>
          <p:cNvPr id="7" name="6 Marcador de número de diapositiva"/>
          <p:cNvSpPr>
            <a:spLocks noGrp="1"/>
          </p:cNvSpPr>
          <p:nvPr>
            <p:ph type="sldNum" sz="quarter" idx="12"/>
          </p:nvPr>
        </p:nvSpPr>
        <p:spPr/>
        <p:txBody>
          <a:bodyPr/>
          <a:lstStyle/>
          <a:p>
            <a:fld id="{7CF13EE5-0B6B-4731-84C9-5F50861D1139}" type="slidenum">
              <a:rPr lang="es-EC" smtClean="0"/>
              <a:pPr/>
              <a:t>1</a:t>
            </a:fld>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Externalice la información de su cabeza</a:t>
            </a:r>
            <a:endParaRPr lang="es-EC" dirty="0"/>
          </a:p>
        </p:txBody>
      </p:sp>
      <p:sp>
        <p:nvSpPr>
          <p:cNvPr id="3" name="2 Marcador de contenido"/>
          <p:cNvSpPr>
            <a:spLocks noGrp="1"/>
          </p:cNvSpPr>
          <p:nvPr>
            <p:ph idx="1"/>
          </p:nvPr>
        </p:nvSpPr>
        <p:spPr>
          <a:solidFill>
            <a:schemeClr val="tx2">
              <a:lumMod val="40000"/>
              <a:lumOff val="60000"/>
            </a:schemeClr>
          </a:solidFill>
        </p:spPr>
        <p:style>
          <a:lnRef idx="2">
            <a:schemeClr val="accent5">
              <a:shade val="50000"/>
            </a:schemeClr>
          </a:lnRef>
          <a:fillRef idx="1">
            <a:schemeClr val="accent5"/>
          </a:fillRef>
          <a:effectRef idx="0">
            <a:schemeClr val="accent5"/>
          </a:effectRef>
          <a:fontRef idx="minor">
            <a:schemeClr val="lt1"/>
          </a:fontRef>
        </p:style>
        <p:txBody>
          <a:bodyPr>
            <a:normAutofit fontScale="62500" lnSpcReduction="20000"/>
          </a:bodyPr>
          <a:lstStyle/>
          <a:p>
            <a:pPr lvl="0" algn="just">
              <a:buFont typeface="Wingdings" pitchFamily="2" charset="2"/>
              <a:buChar char="Ø"/>
            </a:pPr>
            <a:r>
              <a:rPr lang="es-EC" dirty="0" smtClean="0"/>
              <a:t>Una de las características más frustrantes en el TDAH es que usualmente todas las ideas geniales se esfuman por falta de concentración y muy pocas veces las ponen en acción;</a:t>
            </a:r>
          </a:p>
          <a:p>
            <a:pPr lvl="0" algn="just">
              <a:buFont typeface="Wingdings" pitchFamily="2" charset="2"/>
              <a:buChar char="Ø"/>
            </a:pPr>
            <a:r>
              <a:rPr lang="es-EC" dirty="0" smtClean="0"/>
              <a:t>Confiar solamente en su memoria puede resultar riesgoso si sufre de TDAH, por ello es importante que utilice todos los recursos posibles para que la información que tiene en su cabeza no se esfume;</a:t>
            </a:r>
          </a:p>
          <a:p>
            <a:pPr lvl="0" algn="just">
              <a:buFont typeface="Wingdings" pitchFamily="2" charset="2"/>
              <a:buChar char="Ø"/>
            </a:pPr>
            <a:r>
              <a:rPr lang="es-EC" dirty="0" smtClean="0"/>
              <a:t>Use material concreto para anotar sus ideas en lugares que sean visibles y llamativos, (papel y lápiz);</a:t>
            </a:r>
          </a:p>
          <a:p>
            <a:pPr lvl="0" algn="just">
              <a:buFont typeface="Wingdings" pitchFamily="2" charset="2"/>
              <a:buChar char="Ø"/>
            </a:pPr>
            <a:r>
              <a:rPr lang="es-EC" dirty="0" smtClean="0"/>
              <a:t>Anote sus ideas cuando le  vengan a la cabeza, probablemente muchas de ellas le resulten poco útiles, sin embargo anote todo. Posteriormente tendrá tiempo para descartar aquello que no le sirva;</a:t>
            </a:r>
          </a:p>
          <a:p>
            <a:pPr lvl="0" algn="just">
              <a:buFont typeface="Wingdings" pitchFamily="2" charset="2"/>
              <a:buChar char="Ø"/>
            </a:pPr>
            <a:r>
              <a:rPr lang="es-EC" dirty="0" smtClean="0"/>
              <a:t>Al anotar sus ideas trate de no hacerlas en oraciones completas. Hágalo más como una lluvia de ideas, con palabras claves;</a:t>
            </a:r>
          </a:p>
          <a:p>
            <a:pPr lvl="0" algn="just">
              <a:buFont typeface="Wingdings" pitchFamily="2" charset="2"/>
              <a:buChar char="Ø"/>
            </a:pPr>
            <a:r>
              <a:rPr lang="es-EC" dirty="0" smtClean="0"/>
              <a:t>Mantenga un orden y organización necesaria para que posteriormente pueda descifrarlas. </a:t>
            </a:r>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10</a:t>
            </a:fld>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Haga de su </a:t>
            </a:r>
            <a:r>
              <a:rPr lang="es-EC" dirty="0"/>
              <a:t>T</a:t>
            </a:r>
            <a:r>
              <a:rPr lang="es-EC" dirty="0" smtClean="0"/>
              <a:t>iempo algo Concreto</a:t>
            </a:r>
            <a:endParaRPr lang="es-EC" dirty="0"/>
          </a:p>
        </p:txBody>
      </p:sp>
      <p:sp>
        <p:nvSpPr>
          <p:cNvPr id="3" name="2 Marcador de contenido"/>
          <p:cNvSpPr>
            <a:spLocks noGrp="1"/>
          </p:cNvSpPr>
          <p:nvPr>
            <p:ph idx="1"/>
          </p:nvPr>
        </p:nvSpPr>
        <p:spPr>
          <a:solidFill>
            <a:srgbClr val="99FFCC"/>
          </a:solidFill>
        </p:spPr>
        <p:txBody>
          <a:bodyPr>
            <a:normAutofit fontScale="62500" lnSpcReduction="20000"/>
          </a:bodyPr>
          <a:lstStyle/>
          <a:p>
            <a:pPr lvl="0" algn="just">
              <a:buFont typeface="Wingdings" pitchFamily="2" charset="2"/>
              <a:buChar char="Ø"/>
            </a:pPr>
            <a:r>
              <a:rPr lang="es-EC" dirty="0" smtClean="0"/>
              <a:t>El tiempo es algo muy abstracto en el TDAH y generalmente, al hablar de tareas, a usted solo se le viene la mente “el aquí y el ahora”; </a:t>
            </a:r>
          </a:p>
          <a:p>
            <a:pPr lvl="0" algn="just">
              <a:buFont typeface="Wingdings" pitchFamily="2" charset="2"/>
              <a:buChar char="Ø"/>
            </a:pPr>
            <a:r>
              <a:rPr lang="es-EC" dirty="0" smtClean="0"/>
              <a:t>El futuro puede ser un reto para usted. Sobre todo si se habla de terminar tareas a largo plazo;</a:t>
            </a:r>
          </a:p>
          <a:p>
            <a:pPr lvl="0" algn="just">
              <a:buFont typeface="Wingdings" pitchFamily="2" charset="2"/>
              <a:buChar char="Ø"/>
            </a:pPr>
            <a:r>
              <a:rPr lang="es-EC" dirty="0" smtClean="0"/>
              <a:t>El tiempo debe tomar forma y vida para usted, por lo tanto use varios recursos:</a:t>
            </a:r>
          </a:p>
          <a:p>
            <a:pPr lvl="0" algn="just">
              <a:buFont typeface="Wingdings" pitchFamily="2" charset="2"/>
              <a:buChar char="Ø"/>
            </a:pPr>
            <a:r>
              <a:rPr lang="es-EC" dirty="0" smtClean="0"/>
              <a:t>Alarmas de celular;</a:t>
            </a:r>
          </a:p>
          <a:p>
            <a:pPr lvl="0" algn="just">
              <a:buFont typeface="Wingdings" pitchFamily="2" charset="2"/>
              <a:buChar char="Ø"/>
            </a:pPr>
            <a:r>
              <a:rPr lang="es-EC" dirty="0" err="1" smtClean="0"/>
              <a:t>Timer</a:t>
            </a:r>
            <a:r>
              <a:rPr lang="es-EC" dirty="0" smtClean="0"/>
              <a:t> ;</a:t>
            </a:r>
          </a:p>
          <a:p>
            <a:pPr lvl="0" algn="just">
              <a:buFont typeface="Wingdings" pitchFamily="2" charset="2"/>
              <a:buChar char="Ø"/>
            </a:pPr>
            <a:r>
              <a:rPr lang="es-EC" dirty="0" smtClean="0"/>
              <a:t>Relojes con alarma; </a:t>
            </a:r>
          </a:p>
          <a:p>
            <a:pPr lvl="0" algn="just">
              <a:buFont typeface="Wingdings" pitchFamily="2" charset="2"/>
              <a:buChar char="Ø"/>
            </a:pPr>
            <a:r>
              <a:rPr lang="es-EC" dirty="0" smtClean="0"/>
              <a:t>Recordatorios con sonido;</a:t>
            </a:r>
          </a:p>
          <a:p>
            <a:pPr lvl="0" algn="just">
              <a:buFont typeface="Wingdings" pitchFamily="2" charset="2"/>
              <a:buChar char="Ø"/>
            </a:pPr>
            <a:r>
              <a:rPr lang="es-EC" dirty="0" smtClean="0"/>
              <a:t>Calendarios físicos con fechas límites;</a:t>
            </a:r>
          </a:p>
          <a:p>
            <a:pPr algn="just">
              <a:buFont typeface="Wingdings" pitchFamily="2" charset="2"/>
              <a:buChar char="Ø"/>
            </a:pPr>
            <a:r>
              <a:rPr lang="es-EC" dirty="0" smtClean="0"/>
              <a:t>Es muy importante que se auto-recuerde de sus tareas periódicamente. Por ejemplo, si la fecha límite de su tarea es en un mes, lo mejor es que en el recurso que use, se lo recuerde cada semana.</a:t>
            </a:r>
          </a:p>
          <a:p>
            <a:pPr algn="just">
              <a:buFont typeface="Wingdings" pitchFamily="2" charset="2"/>
              <a:buChar char="Ø"/>
            </a:pPr>
            <a:r>
              <a:rPr lang="es-EC" dirty="0" smtClean="0"/>
              <a:t>.</a:t>
            </a:r>
          </a:p>
          <a:p>
            <a:pPr marL="0" indent="0" algn="just">
              <a:buNone/>
            </a:pP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11</a:t>
            </a:fld>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Usar incentivos externos</a:t>
            </a:r>
            <a:endParaRPr lang="es-EC" dirty="0"/>
          </a:p>
        </p:txBody>
      </p:sp>
      <p:sp>
        <p:nvSpPr>
          <p:cNvPr id="3" name="2 Marcador de contenido"/>
          <p:cNvSpPr>
            <a:spLocks noGrp="1"/>
          </p:cNvSpPr>
          <p:nvPr>
            <p:ph idx="1"/>
          </p:nvPr>
        </p:nvSpPr>
        <p:spPr>
          <a:solidFill>
            <a:srgbClr val="92D050"/>
          </a:solidFill>
        </p:spPr>
        <p:txBody>
          <a:bodyPr>
            <a:normAutofit fontScale="77500" lnSpcReduction="20000"/>
          </a:bodyPr>
          <a:lstStyle/>
          <a:p>
            <a:pPr lvl="0" algn="just"/>
            <a:r>
              <a:rPr lang="es-EC" dirty="0" smtClean="0"/>
              <a:t>Entendemos que todo lo que está haciendo requiere un esfuerzo extra, no sea tan duro consigo mismo y dese un tiempo para motivarse;</a:t>
            </a:r>
          </a:p>
          <a:p>
            <a:pPr lvl="0" algn="just"/>
            <a:r>
              <a:rPr lang="es-EC" dirty="0" smtClean="0"/>
              <a:t>Para hacerlo tendrá que planear, dentro de la actividad, un espacio de ocio, en donde con tiempo (3 min, 10 min) pueda tomar un descanso y hacer algo que le guste:</a:t>
            </a:r>
          </a:p>
          <a:p>
            <a:pPr lvl="0" algn="just"/>
            <a:r>
              <a:rPr lang="es-EC" dirty="0" smtClean="0"/>
              <a:t>Tomar un café;</a:t>
            </a:r>
          </a:p>
          <a:p>
            <a:pPr lvl="0" algn="just"/>
            <a:r>
              <a:rPr lang="es-EC" dirty="0" smtClean="0"/>
              <a:t>Comer un snack;</a:t>
            </a:r>
          </a:p>
          <a:p>
            <a:pPr lvl="0" algn="just"/>
            <a:r>
              <a:rPr lang="es-EC" dirty="0" smtClean="0"/>
              <a:t>Chequear algo divertido en internet;</a:t>
            </a:r>
          </a:p>
          <a:p>
            <a:pPr lvl="0" algn="just"/>
            <a:r>
              <a:rPr lang="es-EC" dirty="0" smtClean="0"/>
              <a:t>Hacer alguna llamada por teléfono; y,</a:t>
            </a:r>
          </a:p>
          <a:p>
            <a:pPr lvl="0" algn="just"/>
            <a:r>
              <a:rPr lang="es-EC" dirty="0" smtClean="0"/>
              <a:t>Escuchar música.</a:t>
            </a:r>
          </a:p>
          <a:p>
            <a:pPr algn="just">
              <a:buNone/>
            </a:pP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12</a:t>
            </a:fld>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a:t>S</a:t>
            </a:r>
            <a:r>
              <a:rPr lang="es-EC" dirty="0" smtClean="0"/>
              <a:t>us </a:t>
            </a:r>
            <a:r>
              <a:rPr lang="es-EC" dirty="0"/>
              <a:t>P</a:t>
            </a:r>
            <a:r>
              <a:rPr lang="es-EC" dirty="0" smtClean="0"/>
              <a:t>ropias Reglas</a:t>
            </a:r>
            <a:endParaRPr lang="es-EC" dirty="0"/>
          </a:p>
        </p:txBody>
      </p:sp>
      <p:sp>
        <p:nvSpPr>
          <p:cNvPr id="3" name="2 Marcador de contenido"/>
          <p:cNvSpPr>
            <a:spLocks noGrp="1"/>
          </p:cNvSpPr>
          <p:nvPr>
            <p:ph idx="1"/>
          </p:nvPr>
        </p:nvSpPr>
        <p:spPr>
          <a:solidFill>
            <a:srgbClr val="FFFF66"/>
          </a:solidFill>
        </p:spPr>
        <p:txBody>
          <a:bodyPr>
            <a:normAutofit fontScale="85000" lnSpcReduction="20000"/>
          </a:bodyPr>
          <a:lstStyle/>
          <a:p>
            <a:pPr lvl="0" algn="just">
              <a:buFont typeface="Wingdings" pitchFamily="2" charset="2"/>
              <a:buChar char="Ø"/>
            </a:pPr>
            <a:r>
              <a:rPr lang="es-EC" dirty="0" smtClean="0"/>
              <a:t>¿Es visual? ¿ Sensorial ?¿Cenestésico?</a:t>
            </a:r>
          </a:p>
          <a:p>
            <a:pPr lvl="0" algn="just">
              <a:buFont typeface="Wingdings" pitchFamily="2" charset="2"/>
              <a:buChar char="Ø"/>
            </a:pPr>
            <a:r>
              <a:rPr lang="es-EC" dirty="0" smtClean="0"/>
              <a:t>Reconozca SUS PROPIAS  fortalezas y úselas a su favor;</a:t>
            </a:r>
          </a:p>
          <a:p>
            <a:pPr lvl="0" algn="just">
              <a:buFont typeface="Wingdings" pitchFamily="2" charset="2"/>
              <a:buChar char="Ø"/>
            </a:pPr>
            <a:r>
              <a:rPr lang="es-EC" dirty="0" smtClean="0"/>
              <a:t>Hable consigo mismo y en voz alta;</a:t>
            </a:r>
          </a:p>
          <a:p>
            <a:pPr lvl="0" algn="just">
              <a:buFont typeface="Wingdings" pitchFamily="2" charset="2"/>
              <a:buChar char="Ø"/>
            </a:pPr>
            <a:r>
              <a:rPr lang="es-EC" dirty="0" smtClean="0"/>
              <a:t>Use post´it y stickers, péguelos en un lugar que mire constantemente. Úselos no solo como recordatorio sino también con frases motivacionales acerca de lo bien que lo está haciendo;</a:t>
            </a:r>
          </a:p>
          <a:p>
            <a:pPr lvl="0" algn="just">
              <a:buFont typeface="Wingdings" pitchFamily="2" charset="2"/>
              <a:buChar char="Ø"/>
            </a:pPr>
            <a:r>
              <a:rPr lang="es-EC" dirty="0" smtClean="0"/>
              <a:t>Ponga fotos, imágenes, símbolos que le ayuden a recordar las cosas; y,</a:t>
            </a:r>
          </a:p>
          <a:p>
            <a:pPr lvl="0" algn="just">
              <a:buFont typeface="Wingdings" pitchFamily="2" charset="2"/>
              <a:buChar char="Ø"/>
            </a:pPr>
            <a:r>
              <a:rPr lang="es-EC" dirty="0" smtClean="0"/>
              <a:t>Utilice una grabadora para registrar sus ideas, sentimientos e inclusive frustraciones. Le servirá para escucharse, reflexionar y actuar.</a:t>
            </a:r>
          </a:p>
          <a:p>
            <a:pPr algn="just">
              <a:buFont typeface="Wingdings" pitchFamily="2" charset="2"/>
              <a:buChar char="ü"/>
            </a:pPr>
            <a:endParaRPr lang="es-EC" dirty="0" smtClean="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13</a:t>
            </a:fld>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Prepárese para el Cambio</a:t>
            </a:r>
            <a:endParaRPr lang="es-EC" dirty="0"/>
          </a:p>
        </p:txBody>
      </p:sp>
      <p:sp>
        <p:nvSpPr>
          <p:cNvPr id="3" name="2 Marcador de contenido"/>
          <p:cNvSpPr>
            <a:spLocks noGrp="1"/>
          </p:cNvSpPr>
          <p:nvPr>
            <p:ph idx="1"/>
          </p:nvPr>
        </p:nvSpPr>
        <p:spPr>
          <a:solidFill>
            <a:schemeClr val="accent2">
              <a:lumMod val="40000"/>
              <a:lumOff val="60000"/>
            </a:schemeClr>
          </a:solidFill>
        </p:spPr>
        <p:txBody>
          <a:bodyPr>
            <a:normAutofit fontScale="85000" lnSpcReduction="10000"/>
          </a:bodyPr>
          <a:lstStyle/>
          <a:p>
            <a:pPr lvl="0" algn="just">
              <a:buFont typeface="Wingdings" pitchFamily="2" charset="2"/>
              <a:buChar char="Ø"/>
            </a:pPr>
            <a:r>
              <a:rPr lang="es-EC" dirty="0" smtClean="0"/>
              <a:t>Sabemos que está acostumbrado a que la mayoría de las cosas no le  resulten de la manera prevista;</a:t>
            </a:r>
          </a:p>
          <a:p>
            <a:pPr lvl="0" algn="just">
              <a:buFont typeface="Wingdings" pitchFamily="2" charset="2"/>
              <a:buChar char="Ø"/>
            </a:pPr>
            <a:r>
              <a:rPr lang="es-EC" dirty="0" smtClean="0"/>
              <a:t>Acéptelo, no caiga en la frustración, recuerde que en los  cambios surgen siempre nuevas oportunidades;</a:t>
            </a:r>
          </a:p>
          <a:p>
            <a:pPr lvl="0" algn="just">
              <a:buFont typeface="Wingdings" pitchFamily="2" charset="2"/>
              <a:buChar char="Ø"/>
            </a:pPr>
            <a:r>
              <a:rPr lang="es-EC" dirty="0" smtClean="0"/>
              <a:t>Tenga siempre un Plan B. Planifique siempre dos opciones, así podrá respaldarse en una de ellas; y,</a:t>
            </a:r>
          </a:p>
          <a:p>
            <a:pPr algn="just">
              <a:buFont typeface="Wingdings" pitchFamily="2" charset="2"/>
              <a:buChar char="Ø"/>
            </a:pPr>
            <a:r>
              <a:rPr lang="es-EC" dirty="0" smtClean="0"/>
              <a:t>Disfrute del cambio y acéptelo con una buena actitud. Aunque el resultado sea negativo, debe estar consciente que la flexibilidad es la base de las oportunidades e innovación</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14</a:t>
            </a:fld>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Ahora… vamos a lo </a:t>
            </a:r>
            <a:r>
              <a:rPr lang="es-EC" dirty="0"/>
              <a:t>E</a:t>
            </a:r>
            <a:r>
              <a:rPr lang="es-EC" dirty="0" smtClean="0"/>
              <a:t>specífico</a:t>
            </a:r>
            <a:endParaRPr lang="es-EC" dirty="0"/>
          </a:p>
        </p:txBody>
      </p:sp>
      <p:sp>
        <p:nvSpPr>
          <p:cNvPr id="3" name="2 Marcador de contenido"/>
          <p:cNvSpPr>
            <a:spLocks noGrp="1"/>
          </p:cNvSpPr>
          <p:nvPr>
            <p:ph idx="1"/>
          </p:nvPr>
        </p:nvSpPr>
        <p:spPr>
          <a:xfrm>
            <a:off x="457200" y="1600200"/>
            <a:ext cx="8435280" cy="5257800"/>
          </a:xfrm>
        </p:spPr>
        <p:txBody>
          <a:bodyPr>
            <a:normAutofit fontScale="92500" lnSpcReduction="10000"/>
          </a:bodyPr>
          <a:lstStyle/>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pPr algn="ctr"/>
            <a:r>
              <a:rPr lang="es-EC" b="1" dirty="0" smtClean="0">
                <a:latin typeface="Batang" pitchFamily="18" charset="-127"/>
                <a:ea typeface="Batang" pitchFamily="18" charset="-127"/>
              </a:rPr>
              <a:t>¿En qué áreas de su vida le afecta?</a:t>
            </a:r>
            <a:endParaRPr lang="es-EC" b="1" dirty="0">
              <a:latin typeface="Batang" pitchFamily="18" charset="-127"/>
              <a:ea typeface="Batang" pitchFamily="18" charset="-127"/>
            </a:endParaRPr>
          </a:p>
        </p:txBody>
      </p:sp>
      <p:pic>
        <p:nvPicPr>
          <p:cNvPr id="1026" name="Picture 2" descr="https://encrypted-tbn0.gstatic.com/images?q=tbn:ANd9GcTs5TomtA787O2cqFU80UWgMQUylioxX3xncKnyy050iClcJI43kA"/>
          <p:cNvPicPr>
            <a:picLocks noChangeAspect="1" noChangeArrowheads="1"/>
          </p:cNvPicPr>
          <p:nvPr/>
        </p:nvPicPr>
        <p:blipFill>
          <a:blip r:embed="rId2" cstate="print"/>
          <a:srcRect/>
          <a:stretch>
            <a:fillRect/>
          </a:stretch>
        </p:blipFill>
        <p:spPr bwMode="auto">
          <a:xfrm>
            <a:off x="2411760" y="1484784"/>
            <a:ext cx="4320480" cy="4417790"/>
          </a:xfrm>
          <a:prstGeom prst="rect">
            <a:avLst/>
          </a:prstGeom>
          <a:noFill/>
        </p:spPr>
      </p:pic>
      <p:sp>
        <p:nvSpPr>
          <p:cNvPr id="6" name="5 Marcador de número de diapositiva"/>
          <p:cNvSpPr>
            <a:spLocks noGrp="1"/>
          </p:cNvSpPr>
          <p:nvPr>
            <p:ph type="sldNum" sz="quarter" idx="12"/>
          </p:nvPr>
        </p:nvSpPr>
        <p:spPr/>
        <p:txBody>
          <a:bodyPr/>
          <a:lstStyle/>
          <a:p>
            <a:fld id="{487524A9-E061-4145-BFE2-8917C29396EC}" type="slidenum">
              <a:rPr lang="es-EC" smtClean="0"/>
              <a:pPr/>
              <a:t>15</a:t>
            </a:fld>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648680193"/>
              </p:ext>
            </p:extLst>
          </p:nvPr>
        </p:nvGraphicFramePr>
        <p:xfrm>
          <a:off x="467544" y="33265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derecha"/>
          <p:cNvSpPr/>
          <p:nvPr/>
        </p:nvSpPr>
        <p:spPr>
          <a:xfrm>
            <a:off x="1619672" y="5373216"/>
            <a:ext cx="6264696" cy="11247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 Y cómo puede ser exitoso en cada una de ellas?</a:t>
            </a:r>
            <a:endParaRPr lang="es-EC" dirty="0"/>
          </a:p>
        </p:txBody>
      </p:sp>
      <p:sp>
        <p:nvSpPr>
          <p:cNvPr id="7" name="6 Marcador de número de diapositiva"/>
          <p:cNvSpPr>
            <a:spLocks noGrp="1"/>
          </p:cNvSpPr>
          <p:nvPr>
            <p:ph type="sldNum" sz="quarter" idx="12"/>
          </p:nvPr>
        </p:nvSpPr>
        <p:spPr/>
        <p:txBody>
          <a:bodyPr/>
          <a:lstStyle/>
          <a:p>
            <a:fld id="{487524A9-E061-4145-BFE2-8917C29396EC}" type="slidenum">
              <a:rPr lang="es-EC" smtClean="0"/>
              <a:pPr/>
              <a:t>16</a:t>
            </a:fld>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ACADÉMICA</a:t>
            </a:r>
            <a:endParaRPr lang="es-EC" dirty="0"/>
          </a:p>
        </p:txBody>
      </p:sp>
      <p:sp>
        <p:nvSpPr>
          <p:cNvPr id="3" name="2 Marcador de contenido"/>
          <p:cNvSpPr>
            <a:spLocks noGrp="1"/>
          </p:cNvSpPr>
          <p:nvPr>
            <p:ph idx="1"/>
          </p:nvPr>
        </p:nvSpPr>
        <p:spPr/>
        <p:txBody>
          <a:bodyPr/>
          <a:lstStyle/>
          <a:p>
            <a:pPr algn="just"/>
            <a:r>
              <a:rPr lang="es-EC" dirty="0" smtClean="0"/>
              <a:t>Esta debe ser el área en la que más ha luchado y probablemente, a esta altura del camino, ha podido con mucho esfuerzo, superar muchos de sus problemas; y,</a:t>
            </a:r>
          </a:p>
          <a:p>
            <a:pPr lvl="0" algn="just"/>
            <a:r>
              <a:rPr lang="es-EC" dirty="0" smtClean="0"/>
              <a:t>A continuación le daremos algunas estrategias para que su aprendizaje sea más efectivo, exitoso y motivarte.                                            </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17</a:t>
            </a:fld>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8229600" cy="5976664"/>
          </a:xfrm>
        </p:spPr>
        <p:txBody>
          <a:bodyPr/>
          <a:lstStyle/>
          <a:p>
            <a:pPr algn="just">
              <a:buNone/>
            </a:pPr>
            <a:r>
              <a:rPr lang="es-EC" dirty="0" smtClean="0"/>
              <a:t>    Debe tener en cuenta que en su cabeza la información se procesa de la siguiente manera:</a:t>
            </a:r>
          </a:p>
          <a:p>
            <a:endParaRPr lang="es-EC" dirty="0"/>
          </a:p>
        </p:txBody>
      </p:sp>
      <p:graphicFrame>
        <p:nvGraphicFramePr>
          <p:cNvPr id="4" name="3 Diagrama"/>
          <p:cNvGraphicFramePr/>
          <p:nvPr>
            <p:extLst>
              <p:ext uri="{D42A27DB-BD31-4B8C-83A1-F6EECF244321}">
                <p14:modId xmlns:p14="http://schemas.microsoft.com/office/powerpoint/2010/main" val="1446203303"/>
              </p:ext>
            </p:extLst>
          </p:nvPr>
        </p:nvGraphicFramePr>
        <p:xfrm>
          <a:off x="1475656" y="21328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487524A9-E061-4145-BFE2-8917C29396EC}" type="slidenum">
              <a:rPr lang="es-EC" smtClean="0"/>
              <a:pPr/>
              <a:t>18</a:t>
            </a:fld>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a:bodyPr>
          <a:lstStyle/>
          <a:p>
            <a:pPr lvl="0" algn="just">
              <a:buNone/>
            </a:pPr>
            <a:r>
              <a:rPr lang="es-EC" dirty="0" smtClean="0"/>
              <a:t>	Dentro de este proceso sistemático y natural de todo ser humano, intervienen varias funciones llamadas funciones ejecutivas;</a:t>
            </a:r>
          </a:p>
          <a:p>
            <a:pPr lvl="0" algn="just">
              <a:buNone/>
            </a:pPr>
            <a:r>
              <a:rPr lang="es-EC" dirty="0" smtClean="0"/>
              <a:t>	La razón principal por la cual las personas que sufren TDAH tienen tantos problemas académicos,  no es por falta de capacidad sino por la falta de inhibición en los procesos de aprendizaje.</a:t>
            </a:r>
          </a:p>
          <a:p>
            <a:pPr lvl="0"/>
            <a:r>
              <a:rPr lang="es-EC" dirty="0" smtClean="0"/>
              <a:t>A continuación estrategias específicas:</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19</a:t>
            </a:fld>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Í</a:t>
            </a:r>
            <a:r>
              <a:rPr lang="en-US" dirty="0" smtClean="0"/>
              <a:t>NDICE</a:t>
            </a:r>
            <a:endParaRPr lang="en-US" dirty="0"/>
          </a:p>
        </p:txBody>
      </p:sp>
      <p:sp>
        <p:nvSpPr>
          <p:cNvPr id="3" name="Content Placeholder 2"/>
          <p:cNvSpPr>
            <a:spLocks noGrp="1"/>
          </p:cNvSpPr>
          <p:nvPr>
            <p:ph idx="1"/>
          </p:nvPr>
        </p:nvSpPr>
        <p:spPr>
          <a:xfrm>
            <a:off x="467544" y="1412776"/>
            <a:ext cx="8229600" cy="4525963"/>
          </a:xfrm>
        </p:spPr>
        <p:txBody>
          <a:bodyPr>
            <a:normAutofit fontScale="25000" lnSpcReduction="20000"/>
          </a:bodyPr>
          <a:lstStyle/>
          <a:p>
            <a:pPr>
              <a:lnSpc>
                <a:spcPct val="170000"/>
              </a:lnSpc>
            </a:pPr>
            <a:r>
              <a:rPr lang="es-EC" sz="3600" dirty="0" smtClean="0"/>
              <a:t>¿Cómo leer esta guía</a:t>
            </a:r>
            <a:r>
              <a:rPr lang="es-EC" sz="3600" dirty="0"/>
              <a:t>? </a:t>
            </a:r>
            <a:r>
              <a:rPr lang="es-EC" sz="3600" dirty="0" smtClean="0"/>
              <a:t>………………………………………………………………………………………………………………………………………………………………………………………………………………….3</a:t>
            </a:r>
          </a:p>
          <a:p>
            <a:pPr>
              <a:lnSpc>
                <a:spcPct val="170000"/>
              </a:lnSpc>
            </a:pPr>
            <a:r>
              <a:rPr lang="es-EC" sz="3600" dirty="0" smtClean="0"/>
              <a:t>¿Quién debe leer esta guía</a:t>
            </a:r>
            <a:r>
              <a:rPr lang="es-EC" sz="3600" dirty="0"/>
              <a:t>? </a:t>
            </a:r>
            <a:r>
              <a:rPr lang="es-EC" sz="3600" dirty="0" smtClean="0"/>
              <a:t>…………………………………………………………………………………………………………………………………………………………………………………………………………4</a:t>
            </a:r>
          </a:p>
          <a:p>
            <a:pPr>
              <a:lnSpc>
                <a:spcPct val="170000"/>
              </a:lnSpc>
            </a:pPr>
            <a:r>
              <a:rPr lang="es-EC" sz="3600" dirty="0" smtClean="0"/>
              <a:t>¿Qué es el TDAH? …………………………………………………………………………………………………………………………………………………………………………………………………………………………5</a:t>
            </a:r>
          </a:p>
          <a:p>
            <a:pPr>
              <a:lnSpc>
                <a:spcPct val="170000"/>
              </a:lnSpc>
            </a:pPr>
            <a:r>
              <a:rPr lang="es-EC" sz="3600" dirty="0" smtClean="0"/>
              <a:t>Conocer es </a:t>
            </a:r>
            <a:r>
              <a:rPr lang="es-EC" sz="3600" dirty="0"/>
              <a:t>poder </a:t>
            </a:r>
            <a:r>
              <a:rPr lang="es-EC" sz="3600" dirty="0" smtClean="0"/>
              <a:t>…………………………………………………………………………………………………………………………………………………………………………………………………………………………6</a:t>
            </a:r>
          </a:p>
          <a:p>
            <a:pPr>
              <a:lnSpc>
                <a:spcPct val="170000"/>
              </a:lnSpc>
            </a:pPr>
            <a:r>
              <a:rPr lang="es-EC" sz="3600" dirty="0"/>
              <a:t>¿</a:t>
            </a:r>
            <a:r>
              <a:rPr lang="es-EC" sz="3600" dirty="0" smtClean="0"/>
              <a:t>Qué es</a:t>
            </a:r>
            <a:r>
              <a:rPr lang="es-EC" sz="3600" dirty="0"/>
              <a:t>? </a:t>
            </a:r>
            <a:r>
              <a:rPr lang="es-EC" sz="3600" dirty="0" smtClean="0"/>
              <a:t>……………………………………………………………………………………………………………………………………………………………………………………………………………………………………..7</a:t>
            </a:r>
          </a:p>
          <a:p>
            <a:pPr>
              <a:lnSpc>
                <a:spcPct val="170000"/>
              </a:lnSpc>
            </a:pPr>
            <a:r>
              <a:rPr lang="es-EC" sz="3600" dirty="0" smtClean="0"/>
              <a:t>Estrategias </a:t>
            </a:r>
            <a:r>
              <a:rPr lang="es-EC" sz="3600" dirty="0"/>
              <a:t>generales </a:t>
            </a:r>
            <a:r>
              <a:rPr lang="es-EC" sz="3600" dirty="0" smtClean="0"/>
              <a:t>……………………………………………………………………………………………………………………………………………………………………………………………………………........8</a:t>
            </a:r>
            <a:endParaRPr lang="es-ES" sz="3600" dirty="0" smtClean="0"/>
          </a:p>
          <a:p>
            <a:pPr>
              <a:lnSpc>
                <a:spcPct val="170000"/>
              </a:lnSpc>
            </a:pPr>
            <a:r>
              <a:rPr lang="es-EC" sz="3600" dirty="0" smtClean="0"/>
              <a:t>Externalice la información de su </a:t>
            </a:r>
            <a:r>
              <a:rPr lang="es-EC" sz="3600" dirty="0"/>
              <a:t>cabeza </a:t>
            </a:r>
            <a:r>
              <a:rPr lang="es-EC" sz="3600" dirty="0" smtClean="0"/>
              <a:t>……………………………………………………………………………………………………………………………………………………………………………………..10</a:t>
            </a:r>
          </a:p>
          <a:p>
            <a:pPr>
              <a:lnSpc>
                <a:spcPct val="170000"/>
              </a:lnSpc>
            </a:pPr>
            <a:r>
              <a:rPr lang="es-EC" sz="3600" dirty="0" smtClean="0"/>
              <a:t>Haga de su tiempo algo </a:t>
            </a:r>
            <a:r>
              <a:rPr lang="es-EC" sz="3600" dirty="0"/>
              <a:t>concreto </a:t>
            </a:r>
            <a:r>
              <a:rPr lang="es-EC" sz="3600" dirty="0" smtClean="0"/>
              <a:t>………………………………………………………………………………………………………………………………………………………………………………………………..11</a:t>
            </a:r>
          </a:p>
          <a:p>
            <a:pPr>
              <a:lnSpc>
                <a:spcPct val="170000"/>
              </a:lnSpc>
            </a:pPr>
            <a:r>
              <a:rPr lang="es-EC" sz="3600" dirty="0" smtClean="0"/>
              <a:t>Usar incentivos </a:t>
            </a:r>
            <a:r>
              <a:rPr lang="es-EC" sz="3600" dirty="0"/>
              <a:t>externos </a:t>
            </a:r>
            <a:r>
              <a:rPr lang="es-EC" sz="3600" dirty="0" smtClean="0"/>
              <a:t>…………………………………………………………………………………………………………………………………………………………………………………………………………….12</a:t>
            </a:r>
          </a:p>
          <a:p>
            <a:pPr>
              <a:lnSpc>
                <a:spcPct val="170000"/>
              </a:lnSpc>
            </a:pPr>
            <a:r>
              <a:rPr lang="es-EC" sz="3600" dirty="0" smtClean="0"/>
              <a:t>Sus propias </a:t>
            </a:r>
            <a:r>
              <a:rPr lang="es-EC" sz="3600" dirty="0"/>
              <a:t>reglas </a:t>
            </a:r>
            <a:r>
              <a:rPr lang="es-EC" sz="3600" dirty="0" smtClean="0"/>
              <a:t>……………………………………………………………………………………………………………………………………………………………………………………………………………………….13</a:t>
            </a:r>
          </a:p>
          <a:p>
            <a:pPr>
              <a:lnSpc>
                <a:spcPct val="170000"/>
              </a:lnSpc>
            </a:pPr>
            <a:r>
              <a:rPr lang="es-EC" sz="3600" dirty="0" smtClean="0"/>
              <a:t>Prepárese para el </a:t>
            </a:r>
            <a:r>
              <a:rPr lang="es-EC" sz="3600" dirty="0"/>
              <a:t>cambio </a:t>
            </a:r>
            <a:r>
              <a:rPr lang="es-EC" sz="3600" dirty="0" smtClean="0"/>
              <a:t>……………………………………………………………………………………………………………………………………………………………………………………………………………14</a:t>
            </a:r>
          </a:p>
          <a:p>
            <a:pPr>
              <a:lnSpc>
                <a:spcPct val="170000"/>
              </a:lnSpc>
            </a:pPr>
            <a:r>
              <a:rPr lang="es-EC" sz="3600" dirty="0" smtClean="0"/>
              <a:t>Académica ………………………………………………………………………………………………………………………………………………………………………………………………………………………………….17</a:t>
            </a:r>
            <a:endParaRPr lang="es-ES" sz="3600" dirty="0"/>
          </a:p>
          <a:p>
            <a:pPr>
              <a:lnSpc>
                <a:spcPct val="170000"/>
              </a:lnSpc>
            </a:pPr>
            <a:r>
              <a:rPr lang="es-EC" sz="3600" dirty="0" smtClean="0"/>
              <a:t>Trabajos o </a:t>
            </a:r>
            <a:r>
              <a:rPr lang="es-EC" sz="3600" dirty="0"/>
              <a:t>tareas </a:t>
            </a:r>
            <a:r>
              <a:rPr lang="es-EC" sz="3600" dirty="0" smtClean="0"/>
              <a:t>………………………………………………………………………………………………………………………………………………………………………………………………………………………..21</a:t>
            </a:r>
          </a:p>
          <a:p>
            <a:pPr>
              <a:lnSpc>
                <a:spcPct val="170000"/>
              </a:lnSpc>
            </a:pPr>
            <a:r>
              <a:rPr lang="es-EC" sz="3600" dirty="0" smtClean="0"/>
              <a:t>Su </a:t>
            </a:r>
            <a:r>
              <a:rPr lang="es-EC" sz="3600" dirty="0"/>
              <a:t>dinero …………………………………………………………………………………………………………………………………………………………………….. </a:t>
            </a:r>
            <a:r>
              <a:rPr lang="es-EC" sz="3600" dirty="0" smtClean="0"/>
              <a:t>…………………………………………………………….26</a:t>
            </a:r>
            <a:endParaRPr lang="es-EC" sz="3600" dirty="0"/>
          </a:p>
          <a:p>
            <a:pPr>
              <a:lnSpc>
                <a:spcPct val="170000"/>
              </a:lnSpc>
            </a:pPr>
            <a:r>
              <a:rPr lang="es-EC" sz="3600" dirty="0" smtClean="0"/>
              <a:t>Relaciones sociales  y de </a:t>
            </a:r>
            <a:r>
              <a:rPr lang="es-EC" sz="3600" dirty="0"/>
              <a:t>pareja </a:t>
            </a:r>
            <a:r>
              <a:rPr lang="es-EC" sz="3600" dirty="0" smtClean="0"/>
              <a:t>…………………………………………………………………………………………………………………………………………………………………………………………………..28</a:t>
            </a:r>
            <a:endParaRPr lang="es-EC" sz="3600" dirty="0"/>
          </a:p>
          <a:p>
            <a:pPr>
              <a:lnSpc>
                <a:spcPct val="170000"/>
              </a:lnSpc>
            </a:pPr>
            <a:r>
              <a:rPr lang="es-EC" sz="3600" dirty="0" smtClean="0"/>
              <a:t>Con tu </a:t>
            </a:r>
            <a:r>
              <a:rPr lang="es-EC" sz="3600" dirty="0"/>
              <a:t>pareja </a:t>
            </a:r>
            <a:r>
              <a:rPr lang="es-EC" sz="3600" dirty="0" smtClean="0"/>
              <a:t>……………………………………………………………………………………………………………………………………………………………………………………………………………………………...30</a:t>
            </a:r>
          </a:p>
          <a:p>
            <a:pPr>
              <a:lnSpc>
                <a:spcPct val="170000"/>
              </a:lnSpc>
            </a:pPr>
            <a:r>
              <a:rPr lang="es-EC" sz="3600" dirty="0" smtClean="0"/>
              <a:t>Trabajo …………………………………………………………………………………………………………………………………………………………………………………………………………………………………….....31</a:t>
            </a:r>
            <a:endParaRPr lang="es-ES" sz="3600" dirty="0"/>
          </a:p>
          <a:p>
            <a:endParaRPr lang="en-US" dirty="0"/>
          </a:p>
        </p:txBody>
      </p:sp>
      <p:sp>
        <p:nvSpPr>
          <p:cNvPr id="4" name="Slide Number Placeholder 3"/>
          <p:cNvSpPr>
            <a:spLocks noGrp="1"/>
          </p:cNvSpPr>
          <p:nvPr>
            <p:ph type="sldNum" sz="quarter" idx="12"/>
          </p:nvPr>
        </p:nvSpPr>
        <p:spPr/>
        <p:txBody>
          <a:bodyPr/>
          <a:lstStyle/>
          <a:p>
            <a:fld id="{487524A9-E061-4145-BFE2-8917C29396EC}" type="slidenum">
              <a:rPr lang="es-EC" smtClean="0"/>
              <a:pPr/>
              <a:t>2</a:t>
            </a:fld>
            <a:endParaRPr lang="es-EC" dirty="0"/>
          </a:p>
        </p:txBody>
      </p:sp>
    </p:spTree>
    <p:extLst>
      <p:ext uri="{BB962C8B-B14F-4D97-AF65-F5344CB8AC3E}">
        <p14:creationId xmlns:p14="http://schemas.microsoft.com/office/powerpoint/2010/main" val="2133260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77500" lnSpcReduction="20000"/>
          </a:bodyPr>
          <a:lstStyle/>
          <a:p>
            <a:pPr algn="just">
              <a:buFont typeface="Wingdings" pitchFamily="2" charset="2"/>
              <a:buChar char="ü"/>
            </a:pPr>
            <a:endParaRPr lang="es-EC" dirty="0" smtClean="0"/>
          </a:p>
          <a:p>
            <a:pPr lvl="0" algn="just">
              <a:buFont typeface="Wingdings" pitchFamily="2" charset="2"/>
              <a:buChar char="Ø"/>
            </a:pPr>
            <a:r>
              <a:rPr lang="es-EC" dirty="0" smtClean="0"/>
              <a:t>Trate de hacer que sus horarios estén equilibrados, es decir debe buscar un mix de materias de tal manera, que no se recarguen las más difíciles en un solo día;</a:t>
            </a:r>
          </a:p>
          <a:p>
            <a:pPr lvl="0" algn="just">
              <a:buFont typeface="Wingdings" pitchFamily="2" charset="2"/>
              <a:buChar char="Ø"/>
            </a:pPr>
            <a:r>
              <a:rPr lang="es-EC" dirty="0" smtClean="0"/>
              <a:t>Trate de agendar reuniones, trabajos en grupo y actividades que requieran altos niveles de atención en las horas “pico”. Con esto nos referimos a que está comprobado que las personas con TDAH tienen horas del día en donde se encuentran más prestas para concentrarse. Identifique cuál es su momento; y,</a:t>
            </a:r>
          </a:p>
          <a:p>
            <a:pPr lvl="0" algn="just">
              <a:buFont typeface="Wingdings" pitchFamily="2" charset="2"/>
              <a:buChar char="Ø"/>
            </a:pPr>
            <a:r>
              <a:rPr lang="es-EC" dirty="0" smtClean="0"/>
              <a:t>Hable con su profesor, coordinador o Decano. Al comunicarse con los demás acerca de lo que le está sucediendo, está abriendo oportunidades de ayuda de su entorno. No lo use como justificación, por el contrario, pida más apoyo pedagógico, recursos bibliográficos, algún plan de compensación de notas, etc.</a:t>
            </a:r>
          </a:p>
          <a:p>
            <a:pPr>
              <a:buNone/>
            </a:pP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20</a:t>
            </a:fld>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 N    C L A S E</a:t>
            </a:r>
            <a:endParaRPr lang="es-EC" dirty="0"/>
          </a:p>
        </p:txBody>
      </p:sp>
      <p:sp>
        <p:nvSpPr>
          <p:cNvPr id="3" name="2 Marcador de contenido"/>
          <p:cNvSpPr>
            <a:spLocks noGrp="1"/>
          </p:cNvSpPr>
          <p:nvPr>
            <p:ph idx="1"/>
          </p:nvPr>
        </p:nvSpPr>
        <p:spPr/>
        <p:txBody>
          <a:bodyPr>
            <a:normAutofit fontScale="55000" lnSpcReduction="20000"/>
          </a:bodyPr>
          <a:lstStyle/>
          <a:p>
            <a:pPr algn="just"/>
            <a:endParaRPr lang="es-EC" dirty="0" smtClean="0"/>
          </a:p>
          <a:p>
            <a:pPr lvl="0" algn="just">
              <a:buFont typeface="Wingdings" pitchFamily="2" charset="2"/>
              <a:buChar char="Ø"/>
            </a:pPr>
            <a:r>
              <a:rPr lang="es-EC" dirty="0" smtClean="0"/>
              <a:t>Busque un “coach” o mentor que pueda guiarle, ayudarle e incluso motivarle en el estudio. Trate de que esté involucrado en la comunidad educativa y sea alguien a quien usted admire y por el que sienta confianza;</a:t>
            </a:r>
          </a:p>
          <a:p>
            <a:pPr lvl="0" algn="just">
              <a:buFont typeface="Wingdings" pitchFamily="2" charset="2"/>
              <a:buChar char="Ø"/>
            </a:pPr>
            <a:r>
              <a:rPr lang="es-EC" dirty="0" smtClean="0"/>
              <a:t>Identifique las clases que para usted representen un reto. Busque en ellas personas que puedan ayudarlo y guiarlo; </a:t>
            </a:r>
          </a:p>
          <a:p>
            <a:pPr lvl="0" algn="just">
              <a:buFont typeface="Wingdings" pitchFamily="2" charset="2"/>
              <a:buChar char="Ø"/>
            </a:pPr>
            <a:r>
              <a:rPr lang="es-EC" dirty="0" smtClean="0"/>
              <a:t>No se abrume al tratar de anotar todo lo que dice el profesor. Haga una lluvia de palabras y conéctelas con alguna idea que sea significativa para usted;</a:t>
            </a:r>
          </a:p>
          <a:p>
            <a:pPr lvl="0" algn="just">
              <a:buFont typeface="Wingdings" pitchFamily="2" charset="2"/>
              <a:buChar char="Ø"/>
            </a:pPr>
            <a:r>
              <a:rPr lang="es-EC" dirty="0" smtClean="0"/>
              <a:t>Cuando sienta que está perdiendo atención en la clase no luche contra su mente. Por el contrario dese un tiempo para divagar, puede ponerse un cronómetro de unos 3 a 5 min para ello;</a:t>
            </a:r>
          </a:p>
          <a:p>
            <a:pPr lvl="0" algn="just">
              <a:buFont typeface="Wingdings" pitchFamily="2" charset="2"/>
              <a:buChar char="Ø"/>
            </a:pPr>
            <a:r>
              <a:rPr lang="es-EC" dirty="0" smtClean="0"/>
              <a:t>Si al tomarse un tiempo para divagar aún no logra concentrarse, es mejor que salga de clase y busque un incentivo personal, puede ser algo de comer, beber, aire libre, una canción, etc.; y,</a:t>
            </a:r>
          </a:p>
          <a:p>
            <a:pPr lvl="0" algn="just">
              <a:buFont typeface="Wingdings" pitchFamily="2" charset="2"/>
              <a:buChar char="Ø"/>
            </a:pPr>
            <a:r>
              <a:rPr lang="es-EC" dirty="0" smtClean="0"/>
              <a:t>Pida al profesor  información adicional a lo que dicta en clase, nombres de libros, recursos virtuales, videos, documentales.</a:t>
            </a:r>
          </a:p>
          <a:p>
            <a:pPr algn="just"/>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21</a:t>
            </a:fld>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 L A S E</a:t>
            </a:r>
            <a:endParaRPr lang="es-EC" dirty="0"/>
          </a:p>
        </p:txBody>
      </p:sp>
      <p:sp>
        <p:nvSpPr>
          <p:cNvPr id="3" name="2 Marcador de contenido"/>
          <p:cNvSpPr>
            <a:spLocks noGrp="1"/>
          </p:cNvSpPr>
          <p:nvPr>
            <p:ph idx="1"/>
          </p:nvPr>
        </p:nvSpPr>
        <p:spPr/>
        <p:txBody>
          <a:bodyPr>
            <a:normAutofit fontScale="55000" lnSpcReduction="20000"/>
          </a:bodyPr>
          <a:lstStyle/>
          <a:p>
            <a:pPr lvl="0" algn="just">
              <a:buFont typeface="Wingdings" pitchFamily="2" charset="2"/>
              <a:buChar char="Ø"/>
            </a:pPr>
            <a:r>
              <a:rPr lang="es-EC" dirty="0" smtClean="0"/>
              <a:t>Si le causa ansiedad el estar sentado por mucho tiempo, es bueno que utilice un objeto que le permita relajarse y que no interrumpa a la clase. Puede ser una pelota anti-estrés o algo que mantenga sus manos ocupadas y sea silencioso;</a:t>
            </a:r>
          </a:p>
          <a:p>
            <a:pPr lvl="0" algn="just">
              <a:buFont typeface="Wingdings" pitchFamily="2" charset="2"/>
              <a:buChar char="Ø"/>
            </a:pPr>
            <a:r>
              <a:rPr lang="es-EC" dirty="0" smtClean="0"/>
              <a:t>Un buen recurso es utilizar dibujos y post’ </a:t>
            </a:r>
            <a:r>
              <a:rPr lang="es-EC" dirty="0" err="1" smtClean="0"/>
              <a:t>it</a:t>
            </a:r>
            <a:r>
              <a:rPr lang="es-EC" dirty="0" smtClean="0"/>
              <a:t> para poder anotar la información relevante;</a:t>
            </a:r>
          </a:p>
          <a:p>
            <a:pPr lvl="0" algn="just">
              <a:buFont typeface="Wingdings" pitchFamily="2" charset="2"/>
              <a:buChar char="Ø"/>
            </a:pPr>
            <a:r>
              <a:rPr lang="es-EC" dirty="0" smtClean="0"/>
              <a:t>Recuerde que la información importante no necesariamente será la de los demás. Preocúpese por poner atención en lo que usted considere prioridad para la materia;</a:t>
            </a:r>
          </a:p>
          <a:p>
            <a:pPr lvl="0" algn="just">
              <a:buFont typeface="Wingdings" pitchFamily="2" charset="2"/>
              <a:buChar char="Ø"/>
            </a:pPr>
            <a:r>
              <a:rPr lang="es-EC" dirty="0" smtClean="0"/>
              <a:t>Trate de buscar ayuda de sus compañeros. Pueden reunirse para hacer trabajos juntos e inclusive estudiar en grupo;</a:t>
            </a:r>
          </a:p>
          <a:p>
            <a:pPr lvl="0" algn="just">
              <a:buFont typeface="Wingdings" pitchFamily="2" charset="2"/>
              <a:buChar char="Ø"/>
            </a:pPr>
            <a:r>
              <a:rPr lang="es-EC" dirty="0" smtClean="0"/>
              <a:t>Trate de buscar un compañero de aula que le pueda brindar seguimiento e información. Consiga su correo electrónico y su número y acuda a él cada vez que tenga dudas o necesite información complementaria; y, </a:t>
            </a:r>
          </a:p>
          <a:p>
            <a:pPr lvl="0" algn="just">
              <a:buFont typeface="Wingdings" pitchFamily="2" charset="2"/>
              <a:buChar char="Ø"/>
            </a:pPr>
            <a:r>
              <a:rPr lang="es-EC" dirty="0" smtClean="0"/>
              <a:t>Trate de agendar citas periódicas con el profesor o coordinador de la carrera, para que puedan darle un feedback de lo que está haciendo bien y también de lo que puede mejorar.</a:t>
            </a:r>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22</a:t>
            </a:fld>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C L A S E</a:t>
            </a:r>
            <a:endParaRPr lang="es-EC" dirty="0"/>
          </a:p>
        </p:txBody>
      </p:sp>
      <p:sp>
        <p:nvSpPr>
          <p:cNvPr id="3" name="2 Marcador de contenido"/>
          <p:cNvSpPr>
            <a:spLocks noGrp="1"/>
          </p:cNvSpPr>
          <p:nvPr>
            <p:ph idx="1"/>
          </p:nvPr>
        </p:nvSpPr>
        <p:spPr/>
        <p:txBody>
          <a:bodyPr>
            <a:normAutofit fontScale="55000" lnSpcReduction="20000"/>
          </a:bodyPr>
          <a:lstStyle/>
          <a:p>
            <a:pPr lvl="0" algn="just">
              <a:buFont typeface="Wingdings" pitchFamily="2" charset="2"/>
              <a:buChar char="Ø"/>
            </a:pPr>
            <a:r>
              <a:rPr lang="es-EC" dirty="0" smtClean="0"/>
              <a:t>Y si al final de la clase…. no logra comprender o recordar algo de la misma, ¡tranquilo! estas estrategias mejoran con el hábito;</a:t>
            </a:r>
          </a:p>
          <a:p>
            <a:pPr lvl="0" algn="just">
              <a:buFont typeface="Wingdings" pitchFamily="2" charset="2"/>
              <a:buChar char="Ø"/>
            </a:pPr>
            <a:r>
              <a:rPr lang="es-EC" dirty="0" smtClean="0"/>
              <a:t>Realice el siguiente cuadro. Puede hacerlo en su mente,  sin embargo es muy importante que mantenga registro de sus experiencias:</a:t>
            </a:r>
          </a:p>
          <a:p>
            <a:pPr lvl="0" algn="just">
              <a:buNone/>
            </a:pPr>
            <a:endParaRPr lang="es-EC" dirty="0" smtClean="0"/>
          </a:p>
          <a:p>
            <a:pPr lvl="0" algn="just">
              <a:buNone/>
            </a:pPr>
            <a:r>
              <a:rPr lang="es-EC" dirty="0" smtClean="0"/>
              <a:t>Fecha: _____________________ </a:t>
            </a:r>
          </a:p>
          <a:p>
            <a:pPr lvl="0" algn="just">
              <a:buNone/>
            </a:pPr>
            <a:r>
              <a:rPr lang="es-EC" dirty="0" smtClean="0"/>
              <a:t>Materia: ____________________</a:t>
            </a:r>
          </a:p>
          <a:p>
            <a:pPr lvl="0" algn="just">
              <a:buNone/>
            </a:pPr>
            <a:r>
              <a:rPr lang="es-EC" dirty="0" smtClean="0"/>
              <a:t>Tema: ______________________</a:t>
            </a:r>
          </a:p>
          <a:p>
            <a:pPr lvl="0" algn="just">
              <a:buNone/>
            </a:pPr>
            <a:r>
              <a:rPr lang="es-EC" dirty="0" smtClean="0"/>
              <a:t>¿Qué me resultó fácil de la clase? _________________________________ ____________________ ________________________________________</a:t>
            </a:r>
          </a:p>
          <a:p>
            <a:pPr lvl="0" algn="just">
              <a:buNone/>
            </a:pPr>
            <a:r>
              <a:rPr lang="es-EC" dirty="0" smtClean="0"/>
              <a:t>¿Qué me costó trabajo? __________________________________________ _____________________________________________________________</a:t>
            </a:r>
          </a:p>
          <a:p>
            <a:pPr lvl="0" algn="just">
              <a:buNone/>
            </a:pPr>
            <a:r>
              <a:rPr lang="es-EC" dirty="0" smtClean="0"/>
              <a:t>¿Cuánto tiempo logré concentrarme? ___________ ____________________</a:t>
            </a:r>
          </a:p>
          <a:p>
            <a:pPr lvl="0" algn="just">
              <a:buNone/>
            </a:pPr>
            <a:r>
              <a:rPr lang="es-EC" dirty="0" smtClean="0"/>
              <a:t>¿Qué palabras o frases importantes me quedan de la clase? ____________________ _________________________________________</a:t>
            </a:r>
          </a:p>
          <a:p>
            <a:pPr lvl="0" algn="just">
              <a:buNone/>
            </a:pPr>
            <a:r>
              <a:rPr lang="es-EC" dirty="0" smtClean="0"/>
              <a:t>¿Qué puedo hacer para mejorar la próxima vez que tenga esta clase? _____________________________________________________________</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23</a:t>
            </a:fld>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75800"/>
            <a:ext cx="8229600" cy="706090"/>
          </a:xfrm>
        </p:spPr>
        <p:txBody>
          <a:bodyPr>
            <a:normAutofit/>
          </a:bodyPr>
          <a:lstStyle/>
          <a:p>
            <a:r>
              <a:rPr lang="es-EC" sz="2500" dirty="0" smtClean="0"/>
              <a:t>TRABAJOS O TAREAS</a:t>
            </a:r>
            <a:endParaRPr lang="es-EC" sz="2500" dirty="0"/>
          </a:p>
        </p:txBody>
      </p:sp>
      <p:sp>
        <p:nvSpPr>
          <p:cNvPr id="3" name="2 Marcador de contenido"/>
          <p:cNvSpPr>
            <a:spLocks noGrp="1"/>
          </p:cNvSpPr>
          <p:nvPr>
            <p:ph idx="1"/>
          </p:nvPr>
        </p:nvSpPr>
        <p:spPr>
          <a:xfrm>
            <a:off x="457200" y="836712"/>
            <a:ext cx="8229600" cy="5073427"/>
          </a:xfrm>
        </p:spPr>
        <p:txBody>
          <a:bodyPr>
            <a:normAutofit/>
          </a:bodyPr>
          <a:lstStyle/>
          <a:p>
            <a:pPr>
              <a:buNone/>
            </a:pPr>
            <a:endParaRPr lang="es-EC" sz="2000" dirty="0" smtClean="0"/>
          </a:p>
          <a:p>
            <a:pPr>
              <a:buNone/>
            </a:pPr>
            <a:r>
              <a:rPr lang="es-EC" sz="2000" b="1" dirty="0" smtClean="0"/>
              <a:t>A CORTO PLAZO:</a:t>
            </a:r>
          </a:p>
          <a:p>
            <a:pPr algn="just">
              <a:buFont typeface="Wingdings" pitchFamily="2" charset="2"/>
              <a:buChar char="Ø"/>
            </a:pPr>
            <a:r>
              <a:rPr lang="es-EC" sz="2000" dirty="0" smtClean="0"/>
              <a:t>Escuche las instrucciones detenidamente y, si es necesario, estructúreles en un dibujo:</a:t>
            </a:r>
          </a:p>
          <a:p>
            <a:pPr>
              <a:buFont typeface="Wingdings" pitchFamily="2" charset="2"/>
              <a:buChar char="Ø"/>
            </a:pPr>
            <a:endParaRPr lang="es-EC" sz="2000" dirty="0" smtClean="0"/>
          </a:p>
          <a:p>
            <a:pPr>
              <a:buFont typeface="Wingdings" pitchFamily="2" charset="2"/>
              <a:buChar char="Ø"/>
            </a:pPr>
            <a:endParaRPr lang="es-EC" sz="2000" dirty="0" smtClean="0"/>
          </a:p>
          <a:p>
            <a:pPr>
              <a:buFont typeface="Wingdings" pitchFamily="2" charset="2"/>
              <a:buChar char="Ø"/>
            </a:pPr>
            <a:r>
              <a:rPr lang="es-EC" sz="2000" dirty="0" smtClean="0"/>
              <a:t>    </a:t>
            </a:r>
          </a:p>
          <a:p>
            <a:pPr>
              <a:buFont typeface="Wingdings" pitchFamily="2" charset="2"/>
              <a:buChar char="Ø"/>
            </a:pPr>
            <a:endParaRPr lang="es-EC" sz="2000" dirty="0" smtClean="0"/>
          </a:p>
          <a:p>
            <a:pPr algn="just">
              <a:buFont typeface="Wingdings" pitchFamily="2" charset="2"/>
              <a:buChar char="Ø"/>
            </a:pPr>
            <a:r>
              <a:rPr lang="es-EC" sz="2000" dirty="0" smtClean="0"/>
              <a:t>  Organice su tiempo y ponga límites en las actividades. Por ejemplo, para la introducción, 10 minutos, para el desarrollo 20 minutos y para la conclusión otros 10 minutos o,  voy a demorar 2 días. En leer me tardaré una hora. </a:t>
            </a:r>
          </a:p>
          <a:p>
            <a:pPr>
              <a:buFont typeface="Wingdings" pitchFamily="2" charset="2"/>
              <a:buChar char="Ø"/>
            </a:pPr>
            <a:endParaRPr lang="es-EC" dirty="0" smtClean="0"/>
          </a:p>
          <a:p>
            <a:pPr>
              <a:buFont typeface="Wingdings" pitchFamily="2" charset="2"/>
              <a:buChar char="Ø"/>
            </a:pPr>
            <a:endParaRPr lang="es-EC" dirty="0" smtClean="0"/>
          </a:p>
          <a:p>
            <a:pPr>
              <a:buNone/>
            </a:pPr>
            <a:endParaRPr lang="es-EC" dirty="0"/>
          </a:p>
        </p:txBody>
      </p:sp>
      <p:graphicFrame>
        <p:nvGraphicFramePr>
          <p:cNvPr id="4" name="3 Diagrama"/>
          <p:cNvGraphicFramePr/>
          <p:nvPr/>
        </p:nvGraphicFramePr>
        <p:xfrm>
          <a:off x="2339752" y="1916832"/>
          <a:ext cx="5112568" cy="1827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487524A9-E061-4145-BFE2-8917C29396EC}" type="slidenum">
              <a:rPr lang="es-EC" smtClean="0"/>
              <a:pPr/>
              <a:t>24</a:t>
            </a:fld>
            <a:endParaRPr lang="es-EC"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04664"/>
            <a:ext cx="8229600" cy="6048672"/>
          </a:xfrm>
        </p:spPr>
        <p:txBody>
          <a:bodyPr>
            <a:normAutofit fontScale="62500" lnSpcReduction="20000"/>
          </a:bodyPr>
          <a:lstStyle/>
          <a:p>
            <a:pPr marL="0" indent="0">
              <a:buNone/>
            </a:pPr>
            <a:r>
              <a:rPr lang="es-EC" b="1" dirty="0" smtClean="0"/>
              <a:t>A LARGO PLAZO:</a:t>
            </a:r>
          </a:p>
          <a:p>
            <a:pPr lvl="0" algn="just">
              <a:buFont typeface="Wingdings" pitchFamily="2" charset="2"/>
              <a:buChar char="Ø"/>
            </a:pPr>
            <a:r>
              <a:rPr lang="es-EC" dirty="0" smtClean="0"/>
              <a:t>De igual manera, organice las actividades de manera secuencial y, si es necesario, utilice un gráfico para estructurarlas de mejor forma;</a:t>
            </a:r>
          </a:p>
          <a:p>
            <a:pPr lvl="0" algn="just">
              <a:buFont typeface="Wingdings" pitchFamily="2" charset="2"/>
              <a:buChar char="Ø"/>
            </a:pPr>
            <a:r>
              <a:rPr lang="es-EC" dirty="0" smtClean="0"/>
              <a:t>El tiempo es crucial cuando hablamos de largo plazo. Ya que este concepto muchas veces resulta demasiado abstracto para el TDAH, lo mejor será hacer del tiempo algo palpable y concreto;</a:t>
            </a:r>
          </a:p>
          <a:p>
            <a:pPr lvl="0" algn="just">
              <a:buFont typeface="Wingdings" pitchFamily="2" charset="2"/>
              <a:buChar char="Ø"/>
            </a:pPr>
            <a:r>
              <a:rPr lang="es-EC" dirty="0" smtClean="0"/>
              <a:t>Las actividades deberán ser medidas por días, horas o minutos, algo que usted pueda representar en un reloj o calendario;</a:t>
            </a:r>
          </a:p>
          <a:p>
            <a:pPr lvl="0" algn="just">
              <a:buFont typeface="Wingdings" pitchFamily="2" charset="2"/>
              <a:buChar char="Ø"/>
            </a:pPr>
            <a:r>
              <a:rPr lang="es-EC" dirty="0" smtClean="0"/>
              <a:t>Al tratarse de actividades a largo plazo, se recomienda utilizar un cuadro para estructurar de una mejor manera el proceso. A continuación le damos un ejemplo.</a:t>
            </a:r>
          </a:p>
          <a:p>
            <a:pPr lvl="0">
              <a:buFont typeface="Wingdings" pitchFamily="2" charset="2"/>
              <a:buChar char="Ø"/>
            </a:pPr>
            <a:endParaRPr lang="es-EC" dirty="0" smtClean="0"/>
          </a:p>
          <a:p>
            <a:pPr lvl="0">
              <a:buFont typeface="Wingdings" pitchFamily="2" charset="2"/>
              <a:buChar char="Ø"/>
            </a:pPr>
            <a:endParaRPr lang="es-EC" dirty="0" smtClean="0"/>
          </a:p>
          <a:p>
            <a:pPr lvl="0">
              <a:buFont typeface="Wingdings" pitchFamily="2" charset="2"/>
              <a:buChar char="Ø"/>
            </a:pPr>
            <a:endParaRPr lang="es-EC" dirty="0" smtClean="0"/>
          </a:p>
          <a:p>
            <a:pPr lvl="0">
              <a:buFont typeface="Wingdings" pitchFamily="2" charset="2"/>
              <a:buChar char="Ø"/>
            </a:pPr>
            <a:endParaRPr lang="es-EC" dirty="0" smtClean="0"/>
          </a:p>
          <a:p>
            <a:pPr lvl="0">
              <a:buFont typeface="Wingdings" pitchFamily="2" charset="2"/>
              <a:buChar char="Ø"/>
            </a:pPr>
            <a:endParaRPr lang="es-EC" dirty="0" smtClean="0"/>
          </a:p>
          <a:p>
            <a:pPr lvl="0" algn="just">
              <a:buFont typeface="Wingdings" pitchFamily="2" charset="2"/>
              <a:buChar char="Ø"/>
            </a:pPr>
            <a:r>
              <a:rPr lang="es-EC" dirty="0" smtClean="0"/>
              <a:t>Mantenga registro de sus logros o intentos. Es muy importante que se auto-motive constantemente y que los errores dejen de convertirse en un patrón; y,</a:t>
            </a:r>
          </a:p>
          <a:p>
            <a:pPr lvl="0" algn="just">
              <a:buFont typeface="Wingdings" pitchFamily="2" charset="2"/>
              <a:buChar char="Ø"/>
            </a:pPr>
            <a:r>
              <a:rPr lang="es-EC" dirty="0" smtClean="0"/>
              <a:t>Visualice en el futuro motivos por los cuales le causaría satisfacción el concluir un trabajo. Pueden ser motivaciones intrínsecas o de su entorno.</a:t>
            </a:r>
          </a:p>
          <a:p>
            <a:pPr>
              <a:buFont typeface="Wingdings" pitchFamily="2" charset="2"/>
              <a:buChar char="Ø"/>
            </a:pPr>
            <a:endParaRPr lang="es-EC" dirty="0" smtClean="0"/>
          </a:p>
          <a:p>
            <a:pPr>
              <a:buFont typeface="Wingdings" pitchFamily="2" charset="2"/>
              <a:buChar char="Ø"/>
            </a:pPr>
            <a:endParaRPr lang="es-EC" dirty="0" smtClean="0"/>
          </a:p>
          <a:p>
            <a:pPr fontAlgn="t"/>
            <a:endParaRPr lang="es-EC" dirty="0" smtClean="0"/>
          </a:p>
          <a:p>
            <a:pPr fontAlgn="t"/>
            <a:endParaRPr lang="es-EC" dirty="0" smtClean="0"/>
          </a:p>
          <a:p>
            <a:endParaRPr lang="es-EC" dirty="0"/>
          </a:p>
        </p:txBody>
      </p:sp>
      <p:graphicFrame>
        <p:nvGraphicFramePr>
          <p:cNvPr id="4" name="3 Tabla"/>
          <p:cNvGraphicFramePr>
            <a:graphicFrameLocks noGrp="1"/>
          </p:cNvGraphicFramePr>
          <p:nvPr>
            <p:extLst>
              <p:ext uri="{D42A27DB-BD31-4B8C-83A1-F6EECF244321}">
                <p14:modId xmlns:p14="http://schemas.microsoft.com/office/powerpoint/2010/main" val="1590833993"/>
              </p:ext>
            </p:extLst>
          </p:nvPr>
        </p:nvGraphicFramePr>
        <p:xfrm>
          <a:off x="1619672" y="3645024"/>
          <a:ext cx="5712296" cy="1097280"/>
        </p:xfrm>
        <a:graphic>
          <a:graphicData uri="http://schemas.openxmlformats.org/drawingml/2006/table">
            <a:tbl>
              <a:tblPr firstRow="1" bandRow="1">
                <a:tableStyleId>{5940675A-B579-460E-94D1-54222C63F5DA}</a:tableStyleId>
              </a:tblPr>
              <a:tblGrid>
                <a:gridCol w="2856148"/>
                <a:gridCol w="2856148"/>
              </a:tblGrid>
              <a:tr h="365760">
                <a:tc>
                  <a:txBody>
                    <a:bodyPr/>
                    <a:lstStyle/>
                    <a:p>
                      <a:pPr algn="ctr"/>
                      <a:r>
                        <a:rPr lang="es-EC" b="1" dirty="0" smtClean="0"/>
                        <a:t>ACTIVIDAD</a:t>
                      </a:r>
                      <a:endParaRPr lang="es-EC" b="1" dirty="0"/>
                    </a:p>
                  </a:txBody>
                  <a:tcPr/>
                </a:tc>
                <a:tc>
                  <a:txBody>
                    <a:bodyPr/>
                    <a:lstStyle/>
                    <a:p>
                      <a:pPr algn="ctr"/>
                      <a:r>
                        <a:rPr lang="es-EC" b="1" dirty="0" smtClean="0"/>
                        <a:t>TIEMPO</a:t>
                      </a:r>
                      <a:endParaRPr lang="es-EC" b="1" dirty="0"/>
                    </a:p>
                  </a:txBody>
                  <a:tcPr/>
                </a:tc>
              </a:tr>
              <a:tr h="293291">
                <a:tc>
                  <a:txBody>
                    <a:bodyPr/>
                    <a:lstStyle/>
                    <a:p>
                      <a:r>
                        <a:rPr lang="es-EC" dirty="0" smtClean="0"/>
                        <a:t>Investigación bibliográfica</a:t>
                      </a:r>
                      <a:endParaRPr lang="es-EC" dirty="0"/>
                    </a:p>
                  </a:txBody>
                  <a:tcPr/>
                </a:tc>
                <a:tc>
                  <a:txBody>
                    <a:bodyPr/>
                    <a:lstStyle/>
                    <a:p>
                      <a:r>
                        <a:rPr lang="es-EC" dirty="0" smtClean="0"/>
                        <a:t>3</a:t>
                      </a:r>
                      <a:r>
                        <a:rPr lang="es-EC" baseline="0" dirty="0" smtClean="0"/>
                        <a:t> horas / durante 2 días</a:t>
                      </a:r>
                      <a:endParaRPr lang="es-EC" dirty="0"/>
                    </a:p>
                  </a:txBody>
                  <a:tcPr/>
                </a:tc>
              </a:tr>
              <a:tr h="293291">
                <a:tc>
                  <a:txBody>
                    <a:bodyPr/>
                    <a:lstStyle/>
                    <a:p>
                      <a:r>
                        <a:rPr lang="es-EC" dirty="0" smtClean="0"/>
                        <a:t>Desarrollo</a:t>
                      </a:r>
                      <a:endParaRPr lang="es-EC" dirty="0"/>
                    </a:p>
                  </a:txBody>
                  <a:tcPr/>
                </a:tc>
                <a:tc>
                  <a:txBody>
                    <a:bodyPr/>
                    <a:lstStyle/>
                    <a:p>
                      <a:r>
                        <a:rPr lang="es-EC" dirty="0" smtClean="0"/>
                        <a:t>3 horas</a:t>
                      </a:r>
                      <a:endParaRPr lang="es-EC" dirty="0"/>
                    </a:p>
                  </a:txBody>
                  <a:tcPr/>
                </a:tc>
              </a:tr>
            </a:tbl>
          </a:graphicData>
        </a:graphic>
      </p:graphicFrame>
      <p:sp>
        <p:nvSpPr>
          <p:cNvPr id="6" name="5 Marcador de número de diapositiva"/>
          <p:cNvSpPr>
            <a:spLocks noGrp="1"/>
          </p:cNvSpPr>
          <p:nvPr>
            <p:ph type="sldNum" sz="quarter" idx="12"/>
          </p:nvPr>
        </p:nvSpPr>
        <p:spPr/>
        <p:txBody>
          <a:bodyPr/>
          <a:lstStyle/>
          <a:p>
            <a:fld id="{487524A9-E061-4145-BFE2-8917C29396EC}" type="slidenum">
              <a:rPr lang="es-EC" smtClean="0"/>
              <a:pPr/>
              <a:t>25</a:t>
            </a:fld>
            <a:endParaRPr lang="es-EC"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dirty="0"/>
              <a:t>S</a:t>
            </a:r>
            <a:r>
              <a:rPr lang="es-EC" dirty="0" smtClean="0"/>
              <a:t>U DINERO	</a:t>
            </a:r>
            <a:endParaRPr lang="es-EC" dirty="0"/>
          </a:p>
        </p:txBody>
      </p:sp>
      <p:sp>
        <p:nvSpPr>
          <p:cNvPr id="3" name="2 Marcador de contenido"/>
          <p:cNvSpPr>
            <a:spLocks noGrp="1"/>
          </p:cNvSpPr>
          <p:nvPr>
            <p:ph idx="1"/>
          </p:nvPr>
        </p:nvSpPr>
        <p:spPr/>
        <p:txBody>
          <a:bodyPr>
            <a:normAutofit lnSpcReduction="10000"/>
          </a:bodyPr>
          <a:lstStyle/>
          <a:p>
            <a:pPr lvl="0" algn="just">
              <a:buNone/>
            </a:pPr>
            <a:r>
              <a:rPr lang="es-EC" dirty="0" smtClean="0"/>
              <a:t>	Ahora que está en la Universidad y es responsable de sus propias finanzas, habrá notado que le resulta difícil llegar a fin de mes con las cuentas claras.</a:t>
            </a:r>
          </a:p>
          <a:p>
            <a:pPr lvl="0" algn="just">
              <a:buNone/>
            </a:pPr>
            <a:r>
              <a:rPr lang="es-EC" dirty="0" smtClean="0"/>
              <a:t>	La pobre inhibición de algunos de sus  comportamientos hace que el dinero sea algo muy inestable en su vida, por ello, es muy importante que aprenda algunas estrategias para cambiar esto.</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26</a:t>
            </a:fld>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55000" lnSpcReduction="20000"/>
          </a:bodyPr>
          <a:lstStyle/>
          <a:p>
            <a:endParaRPr lang="es-EC" dirty="0" smtClean="0"/>
          </a:p>
          <a:p>
            <a:pPr lvl="0" algn="just">
              <a:buFont typeface="Wingdings" pitchFamily="2" charset="2"/>
              <a:buChar char="Ø"/>
            </a:pPr>
            <a:r>
              <a:rPr lang="es-EC" dirty="0" smtClean="0"/>
              <a:t>Haga un presupuesto mensual que incluya todos sus gastos y sus deudas anteriores. Recuerde que se sugiere comprometer en gastos, máximo el 90% de los ingresos;</a:t>
            </a:r>
          </a:p>
          <a:p>
            <a:pPr lvl="0" algn="just">
              <a:buFont typeface="Wingdings" pitchFamily="2" charset="2"/>
              <a:buChar char="Ø"/>
            </a:pPr>
            <a:r>
              <a:rPr lang="es-EC" dirty="0" smtClean="0"/>
              <a:t>Al hacer un presupuesto, ordene los datos por orden de prioridad. Así se dará cuenta que hay cosas que pueden ser indispensables y otras no;</a:t>
            </a:r>
          </a:p>
          <a:p>
            <a:pPr lvl="0" algn="just">
              <a:buFont typeface="Wingdings" pitchFamily="2" charset="2"/>
              <a:buChar char="Ø"/>
            </a:pPr>
            <a:r>
              <a:rPr lang="es-EC" dirty="0" smtClean="0"/>
              <a:t>Dentro de su presupuesto ponga una cantidad razonable para gastos extra. Trate que esta cantidad sea pequeña, honesta y real;</a:t>
            </a:r>
          </a:p>
          <a:p>
            <a:pPr lvl="0" algn="just">
              <a:buFont typeface="Wingdings" pitchFamily="2" charset="2"/>
              <a:buChar char="Ø"/>
            </a:pPr>
            <a:r>
              <a:rPr lang="es-EC" dirty="0" smtClean="0"/>
              <a:t>Cada mes reduzca la cantidad que otorga para gastos extras y con la misma prémiese a usted mismo. Así encontrará motivaciones para ahorrar;</a:t>
            </a:r>
          </a:p>
          <a:p>
            <a:pPr lvl="0" algn="just">
              <a:buFont typeface="Wingdings" pitchFamily="2" charset="2"/>
              <a:buChar char="Ø"/>
            </a:pPr>
            <a:r>
              <a:rPr lang="es-EC" dirty="0" smtClean="0"/>
              <a:t>Encuentre algún sistema de ahorro mensual, por ejemplo, pedir en su trabajo que le resten cierta cantidad de dinero  para depositarlo en algún sistema de ahorro programado;</a:t>
            </a:r>
          </a:p>
          <a:p>
            <a:pPr lvl="0" algn="just">
              <a:buFont typeface="Wingdings" pitchFamily="2" charset="2"/>
              <a:buChar char="Ø"/>
            </a:pPr>
            <a:r>
              <a:rPr lang="es-EC" dirty="0" smtClean="0"/>
              <a:t>Guarde en lo posible todos los recibos. Manténgalos como registro de sus operaciones monetarias;</a:t>
            </a:r>
          </a:p>
          <a:p>
            <a:pPr lvl="0" algn="just">
              <a:buFont typeface="Wingdings" pitchFamily="2" charset="2"/>
              <a:buChar char="Ø"/>
            </a:pPr>
            <a:r>
              <a:rPr lang="es-EC" dirty="0" smtClean="0"/>
              <a:t>En lo posible, trate de tener el menor efectivo posible. Entre menos dinero tenga en sus manos, menos son las probabilidades de gastarlo impulsivamente;</a:t>
            </a:r>
          </a:p>
          <a:p>
            <a:pPr lvl="0" algn="just">
              <a:buFont typeface="Wingdings" pitchFamily="2" charset="2"/>
              <a:buChar char="Ø"/>
            </a:pPr>
            <a:r>
              <a:rPr lang="es-EC" dirty="0" smtClean="0"/>
              <a:t>No  preste dinero a los demás ni pida prestado. La prioridad será enfocarse en sus ingresos y egresos. Si mezcla esto con préstamos le será sumamente difícil llevar un control exacto de sus cuentas.</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27</a:t>
            </a:fld>
            <a:endParaRPr lang="es-EC"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RELACIONES SOCIALES</a:t>
            </a:r>
            <a:br>
              <a:rPr lang="es-EC" dirty="0" smtClean="0"/>
            </a:br>
            <a:r>
              <a:rPr lang="es-EC" dirty="0" smtClean="0"/>
              <a:t> Y DE PAREJA</a:t>
            </a:r>
            <a:endParaRPr lang="es-EC" dirty="0"/>
          </a:p>
        </p:txBody>
      </p:sp>
      <p:sp>
        <p:nvSpPr>
          <p:cNvPr id="3" name="2 Marcador de contenido"/>
          <p:cNvSpPr>
            <a:spLocks noGrp="1"/>
          </p:cNvSpPr>
          <p:nvPr>
            <p:ph idx="1"/>
          </p:nvPr>
        </p:nvSpPr>
        <p:spPr>
          <a:xfrm>
            <a:off x="550611" y="1628800"/>
            <a:ext cx="8147248" cy="4525963"/>
          </a:xfrm>
        </p:spPr>
        <p:txBody>
          <a:bodyPr>
            <a:normAutofit fontScale="77500" lnSpcReduction="20000"/>
          </a:bodyPr>
          <a:lstStyle/>
          <a:p>
            <a:pPr lvl="0" algn="just">
              <a:buFont typeface="Wingdings" pitchFamily="2" charset="2"/>
              <a:buChar char="ü"/>
            </a:pPr>
            <a:r>
              <a:rPr lang="es-EC" dirty="0" smtClean="0"/>
              <a:t>¿Se ha encontrado interrumpiendo una conversación sin intención de hacerlo?;</a:t>
            </a:r>
          </a:p>
          <a:p>
            <a:pPr lvl="0" algn="just">
              <a:buFont typeface="Wingdings" pitchFamily="2" charset="2"/>
              <a:buChar char="ü"/>
            </a:pPr>
            <a:r>
              <a:rPr lang="es-EC" dirty="0" smtClean="0"/>
              <a:t>¿Comúnmente la gente que le rodea se queja de su falta de atención?;</a:t>
            </a:r>
          </a:p>
          <a:p>
            <a:pPr lvl="0" algn="just">
              <a:buFont typeface="Wingdings" pitchFamily="2" charset="2"/>
              <a:buChar char="ü"/>
            </a:pPr>
            <a:r>
              <a:rPr lang="es-ES" dirty="0" smtClean="0"/>
              <a:t>¿</a:t>
            </a:r>
            <a:r>
              <a:rPr lang="es-EC" dirty="0" smtClean="0"/>
              <a:t>Sus relaciones de pareja han sido inestables y turbulentas?;</a:t>
            </a:r>
          </a:p>
          <a:p>
            <a:pPr algn="just">
              <a:buFont typeface="Wingdings" pitchFamily="2" charset="2"/>
              <a:buChar char="ü"/>
            </a:pPr>
            <a:r>
              <a:rPr lang="es-EC" dirty="0" smtClean="0"/>
              <a:t>Nada es una generalidad, ya que cada individuo es único sin embargo, el TDAH presenta cierto rasgos de personalidad que impiden llevar relaciones sociales y emocionales exitosas; y, </a:t>
            </a:r>
          </a:p>
          <a:p>
            <a:pPr algn="just">
              <a:buFont typeface="Wingdings" pitchFamily="2" charset="2"/>
              <a:buChar char="ü"/>
            </a:pPr>
            <a:r>
              <a:rPr lang="es-EC" dirty="0" smtClean="0"/>
              <a:t>A continuación le daremos algunas estrategias que pueden ayudarlo a mejorar sus habilidades para relacionarse con los demás,  y a su  vez sentirse más seguro y feliz.</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28</a:t>
            </a:fld>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332656"/>
            <a:ext cx="8229600" cy="6120680"/>
          </a:xfrm>
        </p:spPr>
        <p:txBody>
          <a:bodyPr>
            <a:normAutofit fontScale="77500" lnSpcReduction="20000"/>
          </a:bodyPr>
          <a:lstStyle/>
          <a:p>
            <a:pPr lvl="0" algn="just">
              <a:buFont typeface="Wingdings" pitchFamily="2" charset="2"/>
              <a:buChar char="Ø"/>
            </a:pPr>
            <a:r>
              <a:rPr lang="es-EC" dirty="0" smtClean="0"/>
              <a:t>Conozca a profundidad cuáles son las emociones básicas y cuáles son las secundarias; </a:t>
            </a:r>
          </a:p>
          <a:p>
            <a:pPr lvl="0" algn="just">
              <a:buFont typeface="Wingdings" pitchFamily="2" charset="2"/>
              <a:buChar char="Ø"/>
            </a:pPr>
            <a:r>
              <a:rPr lang="es-EC" dirty="0" smtClean="0"/>
              <a:t>Aprenda a identificar y poner nombre a las propias emociones; </a:t>
            </a:r>
          </a:p>
          <a:p>
            <a:pPr lvl="0" algn="just">
              <a:buFont typeface="Wingdings" pitchFamily="2" charset="2"/>
              <a:buChar char="Ø"/>
            </a:pPr>
            <a:r>
              <a:rPr lang="es-EC" dirty="0" smtClean="0"/>
              <a:t>Escriba un anecdotario donde pueda expresar sus emociones. Al final de cada día identifique que emoción o emociones sentiste y trate de ubicar el por qué;</a:t>
            </a:r>
            <a:br>
              <a:rPr lang="es-EC" dirty="0" smtClean="0"/>
            </a:br>
            <a:r>
              <a:rPr lang="es-EC" dirty="0" smtClean="0"/>
              <a:t>identifique su propio lenguaje corporal y no verbal e identifique el de los demás;</a:t>
            </a:r>
          </a:p>
          <a:p>
            <a:pPr lvl="0" algn="just">
              <a:buFont typeface="Wingdings" pitchFamily="2" charset="2"/>
              <a:buChar char="Ø"/>
            </a:pPr>
            <a:r>
              <a:rPr lang="es-EC" dirty="0" smtClean="0"/>
              <a:t>El lenguaje corporal, verbal y no verbal le permitirá reconocer emociones ajenas y responder en consecuencia a ellas;</a:t>
            </a:r>
          </a:p>
          <a:p>
            <a:pPr lvl="0" algn="just">
              <a:buFont typeface="Wingdings" pitchFamily="2" charset="2"/>
              <a:buChar char="Ø"/>
            </a:pPr>
            <a:r>
              <a:rPr lang="es-EC" dirty="0" smtClean="0"/>
              <a:t>Identifique el tono de voz que está usando y cómo responden las personas a ello; y, </a:t>
            </a:r>
          </a:p>
          <a:p>
            <a:pPr lvl="0" algn="just">
              <a:buFont typeface="Wingdings" pitchFamily="2" charset="2"/>
              <a:buChar char="Ø"/>
            </a:pPr>
            <a:r>
              <a:rPr lang="es-EC" dirty="0" smtClean="0"/>
              <a:t>Descubra que la habilidad de establecer empatía es un factor de protección para resolver conflictos proactivamente.</a:t>
            </a:r>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29</a:t>
            </a:fld>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¿Cómo leer esta guía?</a:t>
            </a:r>
            <a:endParaRPr lang="es-EC" dirty="0"/>
          </a:p>
        </p:txBody>
      </p:sp>
      <p:sp>
        <p:nvSpPr>
          <p:cNvPr id="3" name="2 Marcador de contenido"/>
          <p:cNvSpPr>
            <a:spLocks noGrp="1"/>
          </p:cNvSpPr>
          <p:nvPr>
            <p:ph idx="1"/>
          </p:nvPr>
        </p:nvSpPr>
        <p:spPr/>
        <p:txBody>
          <a:bodyPr>
            <a:normAutofit fontScale="70000" lnSpcReduction="20000"/>
          </a:bodyPr>
          <a:lstStyle/>
          <a:p>
            <a:pPr lvl="0" algn="just"/>
            <a:r>
              <a:rPr lang="es-EC" dirty="0" smtClean="0"/>
              <a:t>¿Cómo leer esta guía?</a:t>
            </a:r>
          </a:p>
          <a:p>
            <a:pPr lvl="0" algn="just"/>
            <a:r>
              <a:rPr lang="es-EC" dirty="0" smtClean="0"/>
              <a:t>Esta guía está especialmente elaborada para personas como usted, que les cuesta terminar de leer textos y se aburren con facilidad.</a:t>
            </a:r>
          </a:p>
          <a:p>
            <a:pPr lvl="0" algn="just"/>
            <a:r>
              <a:rPr lang="es-EC" dirty="0" smtClean="0"/>
              <a:t>Si usted sospecha, desde su infancia, que sufre algún tipo de problemas de desatención, esta guía le será muy útil. Es honesta, informativa y práctica.</a:t>
            </a:r>
          </a:p>
          <a:p>
            <a:pPr lvl="0" algn="just"/>
            <a:r>
              <a:rPr lang="es-EC" dirty="0" smtClean="0"/>
              <a:t>Para poder simplificar la información esta guía está realizada con gráficos explicativos.</a:t>
            </a:r>
          </a:p>
          <a:p>
            <a:pPr lvl="0" algn="just"/>
            <a:r>
              <a:rPr lang="es-EC" dirty="0" smtClean="0"/>
              <a:t>Las estrategias que podrá encontrar aquí están divididas por temas. Si usted no dispone de tiempo suficiente para leerla toda, busque en el índice el área de su interés.</a:t>
            </a:r>
          </a:p>
          <a:p>
            <a:pPr lvl="0" algn="just"/>
            <a:r>
              <a:rPr lang="es-EC" dirty="0" smtClean="0"/>
              <a:t>Siéntase libre de dejar de leer esta guía en el momento que no se encuentre listo para continuar. </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a:t>
            </a:fld>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 tu Pareja</a:t>
            </a:r>
            <a:endParaRPr lang="es-EC" dirty="0"/>
          </a:p>
        </p:txBody>
      </p:sp>
      <p:sp>
        <p:nvSpPr>
          <p:cNvPr id="3" name="2 Marcador de contenido"/>
          <p:cNvSpPr>
            <a:spLocks noGrp="1"/>
          </p:cNvSpPr>
          <p:nvPr>
            <p:ph idx="1"/>
          </p:nvPr>
        </p:nvSpPr>
        <p:spPr/>
        <p:txBody>
          <a:bodyPr>
            <a:normAutofit fontScale="70000" lnSpcReduction="20000"/>
          </a:bodyPr>
          <a:lstStyle/>
          <a:p>
            <a:endParaRPr lang="es-EC" dirty="0" smtClean="0"/>
          </a:p>
          <a:p>
            <a:pPr lvl="0" algn="just">
              <a:buFont typeface="Wingdings" pitchFamily="2" charset="2"/>
              <a:buChar char="Ø"/>
            </a:pPr>
            <a:r>
              <a:rPr lang="es-EC" dirty="0" smtClean="0"/>
              <a:t>Aprenda a escuchar las opiniones de los demás y al hacerlo trate de ponerse en lugar del otro;</a:t>
            </a:r>
          </a:p>
          <a:p>
            <a:pPr lvl="0" algn="just">
              <a:buFont typeface="Wingdings" pitchFamily="2" charset="2"/>
              <a:buChar char="Ø"/>
            </a:pPr>
            <a:r>
              <a:rPr lang="es-EC" dirty="0" smtClean="0"/>
              <a:t>Trate de no tomar decisiones importantes en momentos de impulsividad. Recuerde que usted está más propenso a no inhibir emociones, por lo cual desproporciona sentimientos;</a:t>
            </a:r>
          </a:p>
          <a:p>
            <a:pPr lvl="0" algn="just">
              <a:buFont typeface="Wingdings" pitchFamily="2" charset="2"/>
              <a:buChar char="Ø"/>
            </a:pPr>
            <a:r>
              <a:rPr lang="es-EC" dirty="0" smtClean="0"/>
              <a:t>Piense dos veces antes de hablar y actuar;</a:t>
            </a:r>
          </a:p>
          <a:p>
            <a:pPr lvl="0" algn="just">
              <a:buFont typeface="Wingdings" pitchFamily="2" charset="2"/>
              <a:buChar char="Ø"/>
            </a:pPr>
            <a:r>
              <a:rPr lang="es-EC" dirty="0" smtClean="0"/>
              <a:t>Lleve un diario o registro de los conflictos que ha llevado con su pareja. Anote las causas, emociones y soluciones;</a:t>
            </a:r>
          </a:p>
          <a:p>
            <a:pPr lvl="0" algn="just">
              <a:buFont typeface="Wingdings" pitchFamily="2" charset="2"/>
              <a:buChar char="Ø"/>
            </a:pPr>
            <a:r>
              <a:rPr lang="es-EC" dirty="0" smtClean="0"/>
              <a:t>Use los errores del pasado como estrategias para el presente; </a:t>
            </a:r>
          </a:p>
          <a:p>
            <a:pPr lvl="0" algn="just">
              <a:buFont typeface="Wingdings" pitchFamily="2" charset="2"/>
              <a:buChar char="Ø"/>
            </a:pPr>
            <a:r>
              <a:rPr lang="es-EC" dirty="0" smtClean="0"/>
              <a:t>Responsabilícese de sus errores;</a:t>
            </a:r>
          </a:p>
          <a:p>
            <a:pPr lvl="0" algn="just">
              <a:buFont typeface="Wingdings" pitchFamily="2" charset="2"/>
              <a:buChar char="Ø"/>
            </a:pPr>
            <a:r>
              <a:rPr lang="es-EC" dirty="0" smtClean="0"/>
              <a:t>Consulte a un psicólogo o terapista de pareja sobre posibles soluciones específicas a su problema.</a:t>
            </a:r>
          </a:p>
          <a:p>
            <a:pPr algn="just">
              <a:buNone/>
            </a:pP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30</a:t>
            </a:fld>
            <a:endParaRPr lang="es-EC"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TRABAJO</a:t>
            </a:r>
            <a:endParaRPr lang="es-EC" dirty="0"/>
          </a:p>
        </p:txBody>
      </p:sp>
      <p:sp>
        <p:nvSpPr>
          <p:cNvPr id="3" name="2 Marcador de contenido"/>
          <p:cNvSpPr>
            <a:spLocks noGrp="1"/>
          </p:cNvSpPr>
          <p:nvPr>
            <p:ph idx="1"/>
          </p:nvPr>
        </p:nvSpPr>
        <p:spPr/>
        <p:txBody>
          <a:bodyPr/>
          <a:lstStyle/>
          <a:p>
            <a:pPr lvl="0" algn="just">
              <a:buNone/>
            </a:pPr>
            <a:r>
              <a:rPr lang="es-EC" dirty="0" smtClean="0"/>
              <a:t>	Como estudiante universitario, es hora de enfrentarse con el mundo real y la inserción laboral.</a:t>
            </a:r>
          </a:p>
          <a:p>
            <a:pPr lvl="0" algn="just">
              <a:buNone/>
            </a:pPr>
            <a:r>
              <a:rPr lang="es-EC" dirty="0" smtClean="0"/>
              <a:t> 	Para que esta nueva etapa se lleve a cabo de manera exitosa y proactiva, a continuación le ayudaremos con algunas estrategias prácticas que puede aplicar:</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31</a:t>
            </a:fld>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976664"/>
          </a:xfrm>
        </p:spPr>
        <p:txBody>
          <a:bodyPr>
            <a:normAutofit fontScale="92500" lnSpcReduction="20000"/>
          </a:bodyPr>
          <a:lstStyle/>
          <a:p>
            <a:pPr lvl="0" algn="just">
              <a:buFont typeface="Wingdings" pitchFamily="2" charset="2"/>
              <a:buChar char="Ø"/>
            </a:pPr>
            <a:r>
              <a:rPr lang="es-EC" dirty="0" smtClean="0"/>
              <a:t>Utilice auriculares y música relajante para omitir los sonidos de la oficina;</a:t>
            </a:r>
          </a:p>
          <a:p>
            <a:pPr lvl="0" algn="just">
              <a:buFont typeface="Wingdings" pitchFamily="2" charset="2"/>
              <a:buChar char="Ø"/>
            </a:pPr>
            <a:r>
              <a:rPr lang="es-EC" dirty="0" smtClean="0"/>
              <a:t>Trabaje en un espacio ordenado donde las distracciones sean pocas;</a:t>
            </a:r>
          </a:p>
          <a:p>
            <a:pPr lvl="0" algn="just">
              <a:buFont typeface="Wingdings" pitchFamily="2" charset="2"/>
              <a:buChar char="Ø"/>
            </a:pPr>
            <a:r>
              <a:rPr lang="es-EC" dirty="0" smtClean="0"/>
              <a:t>Tenga a mano todo lo necesario, para no distraerse al tener que buscarlo;</a:t>
            </a:r>
          </a:p>
          <a:p>
            <a:pPr lvl="0" algn="just">
              <a:buFont typeface="Wingdings" pitchFamily="2" charset="2"/>
              <a:buChar char="Ø"/>
            </a:pPr>
            <a:r>
              <a:rPr lang="es-EC" dirty="0" smtClean="0"/>
              <a:t>Anote las ideas en un cuaderno para no interrumpir la tarea que esté realizando;</a:t>
            </a:r>
          </a:p>
          <a:p>
            <a:pPr lvl="0" algn="just">
              <a:buFont typeface="Wingdings" pitchFamily="2" charset="2"/>
              <a:buChar char="Ø"/>
            </a:pPr>
            <a:r>
              <a:rPr lang="es-EC" dirty="0" smtClean="0"/>
              <a:t>Realice una sola actividad/tarea al mismo tiempo;</a:t>
            </a:r>
          </a:p>
          <a:p>
            <a:pPr lvl="0" algn="just">
              <a:buFont typeface="Wingdings" pitchFamily="2" charset="2"/>
              <a:buChar char="Ø"/>
            </a:pPr>
            <a:r>
              <a:rPr lang="es-EC" dirty="0" smtClean="0"/>
              <a:t>No empiece una nueva actividad/tarea hasta que no haya acabado la que esté llevando a cabo;</a:t>
            </a:r>
          </a:p>
          <a:p>
            <a:pPr lvl="0" algn="just">
              <a:buFont typeface="Wingdings" pitchFamily="2" charset="2"/>
              <a:buChar char="Ø"/>
            </a:pPr>
            <a:r>
              <a:rPr lang="es-EC" dirty="0" smtClean="0"/>
              <a:t>Establezca rutinas de trabajo;</a:t>
            </a:r>
          </a:p>
          <a:p>
            <a:pPr lvl="0" algn="just">
              <a:buFont typeface="Wingdings" pitchFamily="2" charset="2"/>
              <a:buChar char="Ø"/>
            </a:pPr>
            <a:r>
              <a:rPr lang="es-EC" dirty="0" smtClean="0"/>
              <a:t>Anote la tarea que está realizando en un papel autoadhesivo cuando se interrumpa la tarea.</a:t>
            </a:r>
          </a:p>
          <a:p>
            <a:endParaRPr lang="es-EC" dirty="0" smtClean="0"/>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32</a:t>
            </a:fld>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60648"/>
            <a:ext cx="8229600" cy="5721499"/>
          </a:xfrm>
        </p:spPr>
        <p:txBody>
          <a:bodyPr>
            <a:normAutofit/>
          </a:bodyPr>
          <a:lstStyle/>
          <a:p>
            <a:pPr lvl="0" algn="just"/>
            <a:r>
              <a:rPr lang="es-EC" sz="2200" dirty="0" smtClean="0"/>
              <a:t>Divida los proyectos grandes en pequeñas tareas y fije el tiempo disponible para realizar cada una de ellas;</a:t>
            </a:r>
          </a:p>
          <a:p>
            <a:pPr lvl="0" algn="just"/>
            <a:r>
              <a:rPr lang="es-EC" sz="2200" dirty="0" smtClean="0"/>
              <a:t>Auto-premiarse por conseguir alcanzar los objetivos de tiempo marcados;</a:t>
            </a:r>
          </a:p>
          <a:p>
            <a:pPr lvl="0" algn="just"/>
            <a:r>
              <a:rPr lang="es-EC" sz="2200" dirty="0" smtClean="0"/>
              <a:t>Programe alarmas para avisarle del tiempo de finalización de cada tarea;</a:t>
            </a:r>
          </a:p>
          <a:p>
            <a:pPr lvl="0" algn="just"/>
            <a:r>
              <a:rPr lang="es-EC" sz="2200" dirty="0" smtClean="0"/>
              <a:t>Programe avisos para recordar las reuniones a las que debe acudir;</a:t>
            </a:r>
          </a:p>
          <a:p>
            <a:pPr lvl="0" algn="just"/>
            <a:r>
              <a:rPr lang="es-EC" sz="2200" dirty="0" smtClean="0"/>
              <a:t>Evite establecer horarios sobrecargados al subestimar la duración de cada una de las tareas;</a:t>
            </a:r>
          </a:p>
          <a:p>
            <a:pPr lvl="0" algn="just"/>
            <a:r>
              <a:rPr lang="es-EC" sz="2200" dirty="0" smtClean="0"/>
              <a:t>Utilice la tecnología a su favor. En el correo electrónico es muy útil organizar las bandejas de entrada de la forma siguiente para fijar prioridades en las tareas.</a:t>
            </a:r>
          </a:p>
          <a:p>
            <a:pPr>
              <a:buNone/>
            </a:pPr>
            <a:r>
              <a:rPr lang="es-ES" sz="2400" dirty="0" smtClean="0"/>
              <a:t> </a:t>
            </a:r>
            <a:endParaRPr lang="es-EC" sz="2400" dirty="0" smtClean="0"/>
          </a:p>
          <a:p>
            <a:pPr algn="just">
              <a:buNone/>
            </a:pPr>
            <a:endParaRPr lang="es-EC" dirty="0" smtClean="0"/>
          </a:p>
          <a:p>
            <a:pPr algn="just"/>
            <a:endParaRPr lang="es-EC" dirty="0"/>
          </a:p>
        </p:txBody>
      </p:sp>
      <p:graphicFrame>
        <p:nvGraphicFramePr>
          <p:cNvPr id="4" name="3 Tabla"/>
          <p:cNvGraphicFramePr>
            <a:graphicFrameLocks noGrp="1"/>
          </p:cNvGraphicFramePr>
          <p:nvPr/>
        </p:nvGraphicFramePr>
        <p:xfrm>
          <a:off x="1547664" y="4869160"/>
          <a:ext cx="6096000" cy="1483360"/>
        </p:xfrm>
        <a:graphic>
          <a:graphicData uri="http://schemas.openxmlformats.org/drawingml/2006/table">
            <a:tbl>
              <a:tblPr firstRow="1" bandRow="1">
                <a:tableStyleId>{5940675A-B579-460E-94D1-54222C63F5DA}</a:tableStyleId>
              </a:tblPr>
              <a:tblGrid>
                <a:gridCol w="6096000"/>
              </a:tblGrid>
              <a:tr h="370840">
                <a:tc>
                  <a:txBody>
                    <a:bodyPr/>
                    <a:lstStyle/>
                    <a:p>
                      <a:pPr algn="ctr"/>
                      <a:r>
                        <a:rPr lang="es-EC" dirty="0" smtClean="0"/>
                        <a:t>Importante –</a:t>
                      </a:r>
                      <a:r>
                        <a:rPr lang="es-EC" baseline="0" dirty="0" smtClean="0"/>
                        <a:t> Ahora</a:t>
                      </a:r>
                      <a:endParaRPr lang="es-EC" dirty="0"/>
                    </a:p>
                  </a:txBody>
                  <a:tcPr>
                    <a:solidFill>
                      <a:srgbClr val="FF0000"/>
                    </a:solidFill>
                  </a:tcPr>
                </a:tc>
              </a:tr>
              <a:tr h="370840">
                <a:tc>
                  <a:txBody>
                    <a:bodyPr/>
                    <a:lstStyle/>
                    <a:p>
                      <a:pPr algn="ctr"/>
                      <a:r>
                        <a:rPr lang="es-EC" dirty="0" smtClean="0"/>
                        <a:t>Importante – Pronto</a:t>
                      </a:r>
                      <a:endParaRPr lang="es-EC" dirty="0"/>
                    </a:p>
                  </a:txBody>
                  <a:tcPr>
                    <a:solidFill>
                      <a:srgbClr val="FFC000"/>
                    </a:solidFill>
                  </a:tcPr>
                </a:tc>
              </a:tr>
              <a:tr h="370840">
                <a:tc>
                  <a:txBody>
                    <a:bodyPr/>
                    <a:lstStyle/>
                    <a:p>
                      <a:pPr algn="ctr"/>
                      <a:r>
                        <a:rPr lang="es-EC" dirty="0" smtClean="0"/>
                        <a:t>Puede ser importante</a:t>
                      </a:r>
                      <a:endParaRPr lang="es-EC" dirty="0"/>
                    </a:p>
                  </a:txBody>
                  <a:tcPr>
                    <a:solidFill>
                      <a:srgbClr val="FFFF00"/>
                    </a:solidFill>
                  </a:tcPr>
                </a:tc>
              </a:tr>
              <a:tr h="370840">
                <a:tc>
                  <a:txBody>
                    <a:bodyPr/>
                    <a:lstStyle/>
                    <a:p>
                      <a:pPr algn="ctr"/>
                      <a:r>
                        <a:rPr lang="es-EC" dirty="0" smtClean="0"/>
                        <a:t>Hecho – en espera de respuesta</a:t>
                      </a:r>
                      <a:endParaRPr lang="es-EC" dirty="0"/>
                    </a:p>
                  </a:txBody>
                  <a:tcPr>
                    <a:solidFill>
                      <a:srgbClr val="92D050"/>
                    </a:solidFill>
                  </a:tcPr>
                </a:tc>
              </a:tr>
            </a:tbl>
          </a:graphicData>
        </a:graphic>
      </p:graphicFrame>
      <p:sp>
        <p:nvSpPr>
          <p:cNvPr id="6" name="5 Marcador de número de diapositiva"/>
          <p:cNvSpPr>
            <a:spLocks noGrp="1"/>
          </p:cNvSpPr>
          <p:nvPr>
            <p:ph type="sldNum" sz="quarter" idx="12"/>
          </p:nvPr>
        </p:nvSpPr>
        <p:spPr/>
        <p:txBody>
          <a:bodyPr/>
          <a:lstStyle/>
          <a:p>
            <a:fld id="{487524A9-E061-4145-BFE2-8917C29396EC}" type="slidenum">
              <a:rPr lang="es-EC" smtClean="0"/>
              <a:pPr/>
              <a:t>33</a:t>
            </a:fld>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¡RECUERDE!</a:t>
            </a:r>
            <a:endParaRPr lang="es-EC" dirty="0"/>
          </a:p>
        </p:txBody>
      </p:sp>
      <p:sp>
        <p:nvSpPr>
          <p:cNvPr id="3" name="2 Marcador de contenido"/>
          <p:cNvSpPr>
            <a:spLocks noGrp="1"/>
          </p:cNvSpPr>
          <p:nvPr>
            <p:ph idx="1"/>
          </p:nvPr>
        </p:nvSpPr>
        <p:spPr/>
        <p:txBody>
          <a:bodyPr/>
          <a:lstStyle/>
          <a:p>
            <a:pPr algn="just"/>
            <a:r>
              <a:rPr lang="es-EC" dirty="0" smtClean="0"/>
              <a:t>La intención de esta guía es poder brindar pautas y estrategias generales para mejorar la calidad de vida en el alumno universitario con TDAH,  la misma, por ningún motivo, remplaza al tratamiento médico y psicológico. Es importante que si usted sospecha que sufre de TDAH, consulte con un profesional de la salud para un tratamiento mas completo y a profundidad.</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34</a:t>
            </a:fld>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Bibliografía</a:t>
            </a:r>
            <a:endParaRPr lang="es-EC" dirty="0"/>
          </a:p>
        </p:txBody>
      </p:sp>
      <p:sp>
        <p:nvSpPr>
          <p:cNvPr id="3" name="2 Marcador de contenido"/>
          <p:cNvSpPr>
            <a:spLocks noGrp="1"/>
          </p:cNvSpPr>
          <p:nvPr>
            <p:ph idx="1"/>
          </p:nvPr>
        </p:nvSpPr>
        <p:spPr>
          <a:xfrm>
            <a:off x="457200" y="1600200"/>
            <a:ext cx="8229600" cy="4781128"/>
          </a:xfrm>
        </p:spPr>
        <p:txBody>
          <a:bodyPr>
            <a:normAutofit fontScale="25000" lnSpcReduction="20000"/>
          </a:bodyPr>
          <a:lstStyle/>
          <a:p>
            <a:pPr algn="just"/>
            <a:r>
              <a:rPr lang="es-ES" dirty="0" smtClean="0"/>
              <a:t>Arnal, S. (2006). Trastorno por déficit de atención con </a:t>
            </a:r>
            <a:r>
              <a:rPr lang="es-ES" dirty="0" err="1" smtClean="0"/>
              <a:t>Hiperatividad</a:t>
            </a:r>
            <a:r>
              <a:rPr lang="es-ES" dirty="0" smtClean="0"/>
              <a:t> en adultos: la perspectiva de atención primaria. </a:t>
            </a:r>
            <a:r>
              <a:rPr lang="es-ES" i="1" dirty="0" smtClean="0"/>
              <a:t>Claves en salud mental. </a:t>
            </a:r>
            <a:r>
              <a:rPr lang="es-ES" dirty="0" smtClean="0"/>
              <a:t>, Monografía N° 7.</a:t>
            </a:r>
            <a:endParaRPr lang="es-EC" dirty="0" smtClean="0"/>
          </a:p>
          <a:p>
            <a:pPr algn="just"/>
            <a:r>
              <a:rPr lang="es-ES" dirty="0" err="1" smtClean="0"/>
              <a:t>Arnsten</a:t>
            </a:r>
            <a:r>
              <a:rPr lang="es-ES" dirty="0" smtClean="0"/>
              <a:t>, A., </a:t>
            </a:r>
            <a:r>
              <a:rPr lang="es-ES" dirty="0" err="1" smtClean="0"/>
              <a:t>Berridge</a:t>
            </a:r>
            <a:r>
              <a:rPr lang="es-ES" dirty="0" smtClean="0"/>
              <a:t>, C., &amp; McCracken , J. (2009). </a:t>
            </a:r>
            <a:r>
              <a:rPr lang="en-US" i="1" dirty="0" smtClean="0"/>
              <a:t>The neurological bases of </a:t>
            </a:r>
            <a:r>
              <a:rPr lang="en-US" i="1" dirty="0" err="1" smtClean="0"/>
              <a:t>of</a:t>
            </a:r>
            <a:r>
              <a:rPr lang="en-US" i="1" dirty="0" smtClean="0"/>
              <a:t> </a:t>
            </a:r>
            <a:r>
              <a:rPr lang="en-US" i="1" dirty="0" err="1" smtClean="0"/>
              <a:t>attentios</a:t>
            </a:r>
            <a:r>
              <a:rPr lang="en-US" i="1" dirty="0" smtClean="0"/>
              <a:t> deficit </a:t>
            </a:r>
            <a:r>
              <a:rPr lang="en-US" i="1" dirty="0" err="1" smtClean="0"/>
              <a:t>hiperativity</a:t>
            </a:r>
            <a:r>
              <a:rPr lang="en-US" i="1" dirty="0" smtClean="0"/>
              <a:t> disorder.</a:t>
            </a:r>
            <a:r>
              <a:rPr lang="en-US" dirty="0" smtClean="0"/>
              <a:t> </a:t>
            </a:r>
            <a:endParaRPr lang="es-EC" dirty="0" smtClean="0"/>
          </a:p>
          <a:p>
            <a:pPr algn="just"/>
            <a:r>
              <a:rPr lang="en-US" dirty="0" smtClean="0"/>
              <a:t>Avery, C. (2009). </a:t>
            </a:r>
            <a:r>
              <a:rPr lang="en-US" i="1" dirty="0" smtClean="0"/>
              <a:t>Life at full throttle.</a:t>
            </a:r>
            <a:r>
              <a:rPr lang="en-US" dirty="0" smtClean="0"/>
              <a:t> </a:t>
            </a:r>
            <a:r>
              <a:rPr lang="es-ES" dirty="0" smtClean="0"/>
              <a:t>Estados Unidos: </a:t>
            </a:r>
            <a:r>
              <a:rPr lang="es-ES" dirty="0" err="1" smtClean="0"/>
              <a:t>iUniverse</a:t>
            </a:r>
            <a:r>
              <a:rPr lang="es-ES" dirty="0" smtClean="0"/>
              <a:t>.</a:t>
            </a:r>
            <a:endParaRPr lang="es-EC" dirty="0" smtClean="0"/>
          </a:p>
          <a:p>
            <a:pPr algn="just"/>
            <a:r>
              <a:rPr lang="es-ES" dirty="0" err="1" smtClean="0"/>
              <a:t>Barkley</a:t>
            </a:r>
            <a:r>
              <a:rPr lang="es-ES" dirty="0" smtClean="0"/>
              <a:t>, R. (1996). </a:t>
            </a:r>
            <a:r>
              <a:rPr lang="en-US" dirty="0" smtClean="0"/>
              <a:t>Psychological </a:t>
            </a:r>
            <a:r>
              <a:rPr lang="en-US" dirty="0" err="1" smtClean="0"/>
              <a:t>ajustment</a:t>
            </a:r>
            <a:r>
              <a:rPr lang="en-US" dirty="0" smtClean="0"/>
              <a:t> and </a:t>
            </a:r>
            <a:r>
              <a:rPr lang="en-US" dirty="0" err="1" smtClean="0"/>
              <a:t>adaptative</a:t>
            </a:r>
            <a:r>
              <a:rPr lang="en-US" dirty="0" smtClean="0"/>
              <a:t> impairments in young adults with ADHD. </a:t>
            </a:r>
            <a:r>
              <a:rPr lang="en-US" i="1" dirty="0" smtClean="0"/>
              <a:t>Journal of Attention Disorders</a:t>
            </a:r>
            <a:r>
              <a:rPr lang="en-US" dirty="0" smtClean="0"/>
              <a:t>, 1 - 54.</a:t>
            </a:r>
            <a:endParaRPr lang="es-EC" dirty="0" smtClean="0"/>
          </a:p>
          <a:p>
            <a:pPr algn="just"/>
            <a:r>
              <a:rPr lang="en-US" dirty="0" smtClean="0"/>
              <a:t>Barkley, R. (1997). Behavioral inhibition sustained </a:t>
            </a:r>
            <a:r>
              <a:rPr lang="en-US" dirty="0" err="1" smtClean="0"/>
              <a:t>attentios</a:t>
            </a:r>
            <a:r>
              <a:rPr lang="en-US" dirty="0" smtClean="0"/>
              <a:t> and executive functions. </a:t>
            </a:r>
            <a:r>
              <a:rPr lang="en-US" dirty="0" err="1" smtClean="0"/>
              <a:t>Contructing</a:t>
            </a:r>
            <a:r>
              <a:rPr lang="en-US" dirty="0" smtClean="0"/>
              <a:t> a unifying theory of ADHD. </a:t>
            </a:r>
            <a:r>
              <a:rPr lang="en-US" i="1" dirty="0" smtClean="0"/>
              <a:t>Psychological Bulletin</a:t>
            </a:r>
            <a:r>
              <a:rPr lang="en-US" dirty="0" smtClean="0"/>
              <a:t>, 65 - 94.</a:t>
            </a:r>
            <a:endParaRPr lang="es-EC" dirty="0" smtClean="0"/>
          </a:p>
          <a:p>
            <a:pPr algn="just"/>
            <a:r>
              <a:rPr lang="en-US" dirty="0" smtClean="0"/>
              <a:t>Barkley, R. (2010). </a:t>
            </a:r>
            <a:r>
              <a:rPr lang="en-US" i="1" dirty="0" smtClean="0"/>
              <a:t>Taking charge of adult ADHD.</a:t>
            </a:r>
            <a:r>
              <a:rPr lang="en-US" dirty="0" smtClean="0"/>
              <a:t> </a:t>
            </a:r>
            <a:r>
              <a:rPr lang="en-US" dirty="0" err="1" smtClean="0"/>
              <a:t>Londres</a:t>
            </a:r>
            <a:r>
              <a:rPr lang="en-US" dirty="0" smtClean="0"/>
              <a:t>: The Gilford Press.</a:t>
            </a:r>
            <a:endParaRPr lang="es-EC" dirty="0" smtClean="0"/>
          </a:p>
          <a:p>
            <a:pPr algn="just"/>
            <a:r>
              <a:rPr lang="en-US" dirty="0" smtClean="0"/>
              <a:t>Barkley, Russell, a., &amp; Murphy. (</a:t>
            </a:r>
            <a:r>
              <a:rPr lang="en-US" dirty="0" err="1" smtClean="0"/>
              <a:t>s.f</a:t>
            </a:r>
            <a:r>
              <a:rPr lang="en-US" dirty="0" smtClean="0"/>
              <a:t>.).</a:t>
            </a:r>
            <a:endParaRPr lang="es-EC" dirty="0" smtClean="0"/>
          </a:p>
          <a:p>
            <a:pPr algn="just"/>
            <a:r>
              <a:rPr lang="en-US" dirty="0" smtClean="0"/>
              <a:t>Barkley, Russell, Murphy, Kevin, Fisher, &amp; </a:t>
            </a:r>
            <a:r>
              <a:rPr lang="en-US" dirty="0" err="1" smtClean="0"/>
              <a:t>Mariellen</a:t>
            </a:r>
            <a:r>
              <a:rPr lang="en-US" dirty="0" smtClean="0"/>
              <a:t>. (2008). ADHD in adults: What the science says. </a:t>
            </a:r>
            <a:r>
              <a:rPr lang="en-US" i="1" dirty="0" smtClean="0"/>
              <a:t>Guilford Press</a:t>
            </a:r>
            <a:r>
              <a:rPr lang="en-US" dirty="0" smtClean="0"/>
              <a:t>, 171-175.</a:t>
            </a:r>
            <a:endParaRPr lang="es-EC" dirty="0" smtClean="0"/>
          </a:p>
          <a:p>
            <a:pPr algn="just"/>
            <a:r>
              <a:rPr lang="en-US" dirty="0" err="1" smtClean="0"/>
              <a:t>Bierdeman</a:t>
            </a:r>
            <a:r>
              <a:rPr lang="en-US" dirty="0" smtClean="0"/>
              <a:t>, J., Petty, C., </a:t>
            </a:r>
            <a:r>
              <a:rPr lang="en-US" dirty="0" err="1" smtClean="0"/>
              <a:t>Monuteux</a:t>
            </a:r>
            <a:r>
              <a:rPr lang="en-US" dirty="0" smtClean="0"/>
              <a:t>, M., Fried , R., Byrne, D., </a:t>
            </a:r>
            <a:r>
              <a:rPr lang="en-US" dirty="0" err="1" smtClean="0"/>
              <a:t>Mirto</a:t>
            </a:r>
            <a:r>
              <a:rPr lang="en-US" dirty="0" smtClean="0"/>
              <a:t>, T., &amp; </a:t>
            </a:r>
            <a:r>
              <a:rPr lang="en-US" dirty="0" err="1" smtClean="0"/>
              <a:t>Faraone</a:t>
            </a:r>
            <a:r>
              <a:rPr lang="en-US" dirty="0" smtClean="0"/>
              <a:t>, S. (2009). Adult </a:t>
            </a:r>
            <a:r>
              <a:rPr lang="en-US" dirty="0" err="1" smtClean="0"/>
              <a:t>pychiatric</a:t>
            </a:r>
            <a:r>
              <a:rPr lang="en-US" dirty="0" smtClean="0"/>
              <a:t> outcomes of girls with </a:t>
            </a:r>
            <a:r>
              <a:rPr lang="en-US" dirty="0" err="1" smtClean="0"/>
              <a:t>attentios</a:t>
            </a:r>
            <a:r>
              <a:rPr lang="en-US" dirty="0" smtClean="0"/>
              <a:t> deficit </a:t>
            </a:r>
            <a:r>
              <a:rPr lang="en-US" dirty="0" err="1" smtClean="0"/>
              <a:t>hperactivity</a:t>
            </a:r>
            <a:r>
              <a:rPr lang="en-US" dirty="0" smtClean="0"/>
              <a:t> disorder. </a:t>
            </a:r>
            <a:r>
              <a:rPr lang="en-US" i="1" dirty="0" smtClean="0"/>
              <a:t>American Journal of </a:t>
            </a:r>
            <a:r>
              <a:rPr lang="en-US" i="1" dirty="0" err="1" smtClean="0"/>
              <a:t>Pyschiatric</a:t>
            </a:r>
            <a:r>
              <a:rPr lang="en-US" dirty="0" smtClean="0"/>
              <a:t>, 167.</a:t>
            </a:r>
            <a:endParaRPr lang="es-EC" dirty="0" smtClean="0"/>
          </a:p>
          <a:p>
            <a:pPr algn="just"/>
            <a:r>
              <a:rPr lang="en-US" dirty="0" smtClean="0"/>
              <a:t>Brown, &amp; Thomas, E. (2005). Attention deficit disorder: the unfocused min in children and adults. New Haven: Yale University (Press Heath and wellness.</a:t>
            </a:r>
            <a:endParaRPr lang="es-EC" dirty="0" smtClean="0"/>
          </a:p>
          <a:p>
            <a:pPr algn="just"/>
            <a:r>
              <a:rPr lang="en-US" dirty="0" err="1" smtClean="0"/>
              <a:t>Cerutti</a:t>
            </a:r>
            <a:r>
              <a:rPr lang="en-US" dirty="0" smtClean="0"/>
              <a:t>, V. (2008). </a:t>
            </a:r>
            <a:r>
              <a:rPr lang="es-ES" i="1" dirty="0" smtClean="0"/>
              <a:t>¿desatentos o desatendidos? una mirada </a:t>
            </a:r>
            <a:r>
              <a:rPr lang="es-ES" i="1" dirty="0" err="1" smtClean="0"/>
              <a:t>psicopegagogica</a:t>
            </a:r>
            <a:r>
              <a:rPr lang="es-ES" i="1" dirty="0" smtClean="0"/>
              <a:t> del TDAH en los estudiantes universitarios</a:t>
            </a:r>
            <a:r>
              <a:rPr lang="es-ES" dirty="0" smtClean="0"/>
              <a:t> (Vol. 3). </a:t>
            </a:r>
            <a:r>
              <a:rPr lang="en-US" dirty="0" smtClean="0"/>
              <a:t>Temuco, Chile.</a:t>
            </a:r>
            <a:endParaRPr lang="es-EC" dirty="0" smtClean="0"/>
          </a:p>
          <a:p>
            <a:pPr algn="just"/>
            <a:r>
              <a:rPr lang="en-US" i="1" dirty="0" smtClean="0"/>
              <a:t>DSM-IV.</a:t>
            </a:r>
            <a:r>
              <a:rPr lang="en-US" dirty="0" smtClean="0"/>
              <a:t> (1995). Barcelona: Masson.</a:t>
            </a:r>
            <a:endParaRPr lang="es-EC" dirty="0" smtClean="0"/>
          </a:p>
          <a:p>
            <a:pPr algn="just"/>
            <a:r>
              <a:rPr lang="en-US" dirty="0" err="1" smtClean="0"/>
              <a:t>Faraone</a:t>
            </a:r>
            <a:r>
              <a:rPr lang="en-US" dirty="0" smtClean="0"/>
              <a:t>, S., &amp; Doyle , A. (2001). the nature and heritability of attention deficit </a:t>
            </a:r>
            <a:r>
              <a:rPr lang="en-US" dirty="0" err="1" smtClean="0"/>
              <a:t>hiperactivity</a:t>
            </a:r>
            <a:r>
              <a:rPr lang="en-US" dirty="0" smtClean="0"/>
              <a:t> disorder. 10, 299 - 316.</a:t>
            </a:r>
            <a:endParaRPr lang="es-EC" dirty="0" smtClean="0"/>
          </a:p>
          <a:p>
            <a:pPr algn="just"/>
            <a:r>
              <a:rPr lang="en-US" dirty="0" err="1" smtClean="0"/>
              <a:t>Floet</a:t>
            </a:r>
            <a:r>
              <a:rPr lang="en-US" dirty="0" smtClean="0"/>
              <a:t> , A., </a:t>
            </a:r>
            <a:r>
              <a:rPr lang="en-US" dirty="0" err="1" smtClean="0"/>
              <a:t>Scheneir</a:t>
            </a:r>
            <a:r>
              <a:rPr lang="en-US" dirty="0" smtClean="0"/>
              <a:t> , C., &amp; Grossman, L. (2010). </a:t>
            </a:r>
            <a:r>
              <a:rPr lang="en-US" i="1" dirty="0" smtClean="0"/>
              <a:t>Attention-deficit / </a:t>
            </a:r>
            <a:r>
              <a:rPr lang="en-US" i="1" dirty="0" err="1" smtClean="0"/>
              <a:t>hiperactive</a:t>
            </a:r>
            <a:r>
              <a:rPr lang="en-US" i="1" dirty="0" smtClean="0"/>
              <a:t> disorder,.</a:t>
            </a:r>
            <a:r>
              <a:rPr lang="en-US" dirty="0" smtClean="0"/>
              <a:t> </a:t>
            </a:r>
            <a:endParaRPr lang="es-EC" dirty="0" smtClean="0"/>
          </a:p>
          <a:p>
            <a:pPr algn="just"/>
            <a:r>
              <a:rPr lang="en-US" dirty="0" smtClean="0"/>
              <a:t>Frazier, T., </a:t>
            </a:r>
            <a:r>
              <a:rPr lang="en-US" dirty="0" err="1" smtClean="0"/>
              <a:t>Youngstrom</a:t>
            </a:r>
            <a:r>
              <a:rPr lang="en-US" dirty="0" smtClean="0"/>
              <a:t> , E., Glutting, J., &amp; Watkins , M. (2007). ADHD and achievement: Meta Analysis of the child, adolescent and adult literature and a concomitant study with </a:t>
            </a:r>
            <a:r>
              <a:rPr lang="en-US" dirty="0" err="1" smtClean="0"/>
              <a:t>collegue</a:t>
            </a:r>
            <a:r>
              <a:rPr lang="en-US" dirty="0" smtClean="0"/>
              <a:t> students . </a:t>
            </a:r>
            <a:r>
              <a:rPr lang="en-US" i="1" dirty="0" smtClean="0"/>
              <a:t>Journal of learning disabilities</a:t>
            </a:r>
            <a:r>
              <a:rPr lang="en-US" dirty="0" smtClean="0"/>
              <a:t>.</a:t>
            </a:r>
            <a:endParaRPr lang="es-EC" dirty="0" smtClean="0"/>
          </a:p>
          <a:p>
            <a:pPr algn="just"/>
            <a:r>
              <a:rPr lang="en-US" dirty="0" err="1" smtClean="0"/>
              <a:t>Galve</a:t>
            </a:r>
            <a:r>
              <a:rPr lang="en-US" dirty="0" smtClean="0"/>
              <a:t>, J. l. (2009). </a:t>
            </a:r>
            <a:r>
              <a:rPr lang="en-US" dirty="0" err="1" smtClean="0"/>
              <a:t>Psycoeducation</a:t>
            </a:r>
            <a:r>
              <a:rPr lang="en-US" dirty="0" smtClean="0"/>
              <a:t> </a:t>
            </a:r>
            <a:r>
              <a:rPr lang="en-US" dirty="0" err="1" smtClean="0"/>
              <a:t>managment</a:t>
            </a:r>
            <a:r>
              <a:rPr lang="en-US" dirty="0" smtClean="0"/>
              <a:t> in attention - deficit hyperactivity disorder classroom. </a:t>
            </a:r>
            <a:r>
              <a:rPr lang="en-US" i="1" dirty="0" err="1" smtClean="0"/>
              <a:t>psicologia</a:t>
            </a:r>
            <a:r>
              <a:rPr lang="en-US" i="1" dirty="0" smtClean="0"/>
              <a:t> </a:t>
            </a:r>
            <a:r>
              <a:rPr lang="en-US" i="1" dirty="0" err="1" smtClean="0"/>
              <a:t>educativa</a:t>
            </a:r>
            <a:r>
              <a:rPr lang="en-US" i="1" dirty="0" smtClean="0"/>
              <a:t>, 15</a:t>
            </a:r>
            <a:r>
              <a:rPr lang="en-US" dirty="0" smtClean="0"/>
              <a:t>, 87-106.</a:t>
            </a:r>
            <a:endParaRPr lang="es-EC" dirty="0" smtClean="0"/>
          </a:p>
          <a:p>
            <a:pPr algn="just"/>
            <a:r>
              <a:rPr lang="es-ES" dirty="0" smtClean="0"/>
              <a:t>Guillermina </a:t>
            </a:r>
            <a:r>
              <a:rPr lang="es-ES" dirty="0" err="1" smtClean="0"/>
              <a:t>Yanéz</a:t>
            </a:r>
            <a:r>
              <a:rPr lang="es-ES" dirty="0" smtClean="0"/>
              <a:t> - Téllez, Helena Romero </a:t>
            </a:r>
            <a:r>
              <a:rPr lang="es-ES" dirty="0" err="1" smtClean="0"/>
              <a:t>Romero</a:t>
            </a:r>
            <a:r>
              <a:rPr lang="es-ES" dirty="0" smtClean="0"/>
              <a:t>, Liliana Rivera - </a:t>
            </a:r>
            <a:r>
              <a:rPr lang="es-ES" dirty="0" err="1" smtClean="0"/>
              <a:t>Garcia</a:t>
            </a:r>
            <a:r>
              <a:rPr lang="es-ES" dirty="0" smtClean="0"/>
              <a:t>, Belén Prieto- Corona, Jorge Bernal - </a:t>
            </a:r>
            <a:r>
              <a:rPr lang="es-ES" dirty="0" err="1" smtClean="0"/>
              <a:t>Hernandez</a:t>
            </a:r>
            <a:r>
              <a:rPr lang="es-ES" dirty="0" smtClean="0"/>
              <a:t>, </a:t>
            </a:r>
            <a:r>
              <a:rPr lang="es-ES" dirty="0" err="1" smtClean="0"/>
              <a:t>Erzsebet</a:t>
            </a:r>
            <a:r>
              <a:rPr lang="es-ES" dirty="0" smtClean="0"/>
              <a:t> </a:t>
            </a:r>
            <a:r>
              <a:rPr lang="es-ES" dirty="0" err="1" smtClean="0"/>
              <a:t>Marosi</a:t>
            </a:r>
            <a:r>
              <a:rPr lang="es-ES" dirty="0" smtClean="0"/>
              <a:t> - </a:t>
            </a:r>
            <a:r>
              <a:rPr lang="es-ES" dirty="0" err="1" smtClean="0"/>
              <a:t>holezberger</a:t>
            </a:r>
            <a:r>
              <a:rPr lang="es-ES" dirty="0" smtClean="0"/>
              <a:t>, Vicente Guerrero </a:t>
            </a:r>
            <a:r>
              <a:rPr lang="es-ES" dirty="0" err="1" smtClean="0"/>
              <a:t>Juarez</a:t>
            </a:r>
            <a:r>
              <a:rPr lang="es-ES" dirty="0" smtClean="0"/>
              <a:t>, Mario Rodrigo Camacho, Juan Silva Pereyra. (2012). </a:t>
            </a:r>
            <a:r>
              <a:rPr lang="es-ES" i="1" dirty="0" smtClean="0"/>
              <a:t>funciones cognoscitivas y ejecutivas en el TDAH.</a:t>
            </a:r>
            <a:r>
              <a:rPr lang="es-ES" dirty="0" smtClean="0"/>
              <a:t> </a:t>
            </a:r>
            <a:r>
              <a:rPr lang="es-ES" dirty="0" err="1" smtClean="0"/>
              <a:t>Mexico</a:t>
            </a:r>
            <a:r>
              <a:rPr lang="es-ES" dirty="0" smtClean="0"/>
              <a:t>.</a:t>
            </a:r>
            <a:endParaRPr lang="es-EC" dirty="0" smtClean="0"/>
          </a:p>
          <a:p>
            <a:pPr algn="just"/>
            <a:r>
              <a:rPr lang="es-ES" dirty="0" err="1" smtClean="0"/>
              <a:t>Hallowell</a:t>
            </a:r>
            <a:r>
              <a:rPr lang="es-ES" dirty="0" smtClean="0"/>
              <a:t>, E., &amp; </a:t>
            </a:r>
            <a:r>
              <a:rPr lang="es-ES" dirty="0" err="1" smtClean="0"/>
              <a:t>Ratey</a:t>
            </a:r>
            <a:r>
              <a:rPr lang="es-ES" dirty="0" smtClean="0"/>
              <a:t>, J. (2005). </a:t>
            </a:r>
            <a:r>
              <a:rPr lang="es-ES" i="1" dirty="0" err="1" smtClean="0"/>
              <a:t>delivered</a:t>
            </a:r>
            <a:r>
              <a:rPr lang="es-ES" i="1" dirty="0" smtClean="0"/>
              <a:t> </a:t>
            </a:r>
            <a:r>
              <a:rPr lang="es-ES" i="1" dirty="0" err="1" smtClean="0"/>
              <a:t>from</a:t>
            </a:r>
            <a:r>
              <a:rPr lang="es-ES" i="1" dirty="0" smtClean="0"/>
              <a:t> </a:t>
            </a:r>
            <a:r>
              <a:rPr lang="es-ES" i="1" dirty="0" err="1" smtClean="0"/>
              <a:t>distraction</a:t>
            </a:r>
            <a:r>
              <a:rPr lang="es-ES" i="1" dirty="0" smtClean="0"/>
              <a:t>.</a:t>
            </a:r>
            <a:r>
              <a:rPr lang="es-ES" dirty="0" smtClean="0"/>
              <a:t> Estados Unidos: </a:t>
            </a:r>
            <a:r>
              <a:rPr lang="es-ES" dirty="0" err="1" smtClean="0"/>
              <a:t>Ballantine</a:t>
            </a:r>
            <a:r>
              <a:rPr lang="es-ES" dirty="0" smtClean="0"/>
              <a:t> </a:t>
            </a:r>
            <a:r>
              <a:rPr lang="es-ES" dirty="0" err="1" smtClean="0"/>
              <a:t>books</a:t>
            </a:r>
            <a:r>
              <a:rPr lang="es-ES" dirty="0" smtClean="0"/>
              <a:t>.</a:t>
            </a:r>
            <a:endParaRPr lang="es-EC" dirty="0" smtClean="0"/>
          </a:p>
          <a:p>
            <a:pPr algn="just"/>
            <a:r>
              <a:rPr lang="es-ES" dirty="0" err="1" smtClean="0"/>
              <a:t>Martinez</a:t>
            </a:r>
            <a:r>
              <a:rPr lang="es-ES" dirty="0" smtClean="0"/>
              <a:t>, Y. (2012). variables diferenciales de personalidad en los </a:t>
            </a:r>
            <a:r>
              <a:rPr lang="es-ES" dirty="0" err="1" smtClean="0"/>
              <a:t>sutipos</a:t>
            </a:r>
            <a:r>
              <a:rPr lang="es-ES" dirty="0" smtClean="0"/>
              <a:t> de TDAH en la edad adulta. </a:t>
            </a:r>
            <a:r>
              <a:rPr lang="es-ES" i="1" dirty="0" err="1" smtClean="0"/>
              <a:t>Psicothema</a:t>
            </a:r>
            <a:r>
              <a:rPr lang="es-ES" i="1" dirty="0" smtClean="0"/>
              <a:t>, 22</a:t>
            </a:r>
            <a:r>
              <a:rPr lang="es-ES" dirty="0" smtClean="0"/>
              <a:t>(2), 236-41.</a:t>
            </a:r>
            <a:endParaRPr lang="es-EC" dirty="0" smtClean="0"/>
          </a:p>
          <a:p>
            <a:pPr algn="just"/>
            <a:r>
              <a:rPr lang="es-ES" dirty="0" err="1" smtClean="0"/>
              <a:t>McGough</a:t>
            </a:r>
            <a:r>
              <a:rPr lang="es-ES" dirty="0" smtClean="0"/>
              <a:t>, J., &amp; </a:t>
            </a:r>
            <a:r>
              <a:rPr lang="es-ES" dirty="0" err="1" smtClean="0"/>
              <a:t>Barkley</a:t>
            </a:r>
            <a:r>
              <a:rPr lang="es-ES" dirty="0" smtClean="0"/>
              <a:t>, R. (2004). </a:t>
            </a:r>
            <a:r>
              <a:rPr lang="es-ES" dirty="0" err="1" smtClean="0"/>
              <a:t>Controvesias</a:t>
            </a:r>
            <a:r>
              <a:rPr lang="es-ES" dirty="0" smtClean="0"/>
              <a:t> diagnosticas en el trastorno por </a:t>
            </a:r>
            <a:r>
              <a:rPr lang="es-ES" dirty="0" err="1" smtClean="0"/>
              <a:t>deficit</a:t>
            </a:r>
            <a:r>
              <a:rPr lang="es-ES" dirty="0" smtClean="0"/>
              <a:t> de </a:t>
            </a:r>
            <a:r>
              <a:rPr lang="es-ES" dirty="0" err="1" smtClean="0"/>
              <a:t>atencion</a:t>
            </a:r>
            <a:r>
              <a:rPr lang="es-ES" dirty="0" smtClean="0"/>
              <a:t> con hiperactividad en el adulto. </a:t>
            </a:r>
            <a:r>
              <a:rPr lang="en-US" i="1" dirty="0" smtClean="0"/>
              <a:t>Am J Psychiatric</a:t>
            </a:r>
            <a:r>
              <a:rPr lang="en-US" dirty="0" smtClean="0"/>
              <a:t>, 65-73.</a:t>
            </a:r>
            <a:endParaRPr lang="es-EC" dirty="0" smtClean="0"/>
          </a:p>
          <a:p>
            <a:pPr algn="just"/>
            <a:r>
              <a:rPr lang="en-US" dirty="0" err="1" smtClean="0"/>
              <a:t>Nigg</a:t>
            </a:r>
            <a:r>
              <a:rPr lang="en-US" dirty="0" smtClean="0"/>
              <a:t>, J. (2006). </a:t>
            </a:r>
            <a:r>
              <a:rPr lang="en-US" i="1" dirty="0" smtClean="0"/>
              <a:t>What </a:t>
            </a:r>
            <a:r>
              <a:rPr lang="en-US" i="1" dirty="0" err="1" smtClean="0"/>
              <a:t>cuases</a:t>
            </a:r>
            <a:r>
              <a:rPr lang="en-US" i="1" dirty="0" smtClean="0"/>
              <a:t> ADHD? </a:t>
            </a:r>
            <a:r>
              <a:rPr lang="en-US" i="1" dirty="0" err="1" smtClean="0"/>
              <a:t>undestanding</a:t>
            </a:r>
            <a:r>
              <a:rPr lang="en-US" i="1" dirty="0" smtClean="0"/>
              <a:t> what goes wrong and why.</a:t>
            </a:r>
            <a:r>
              <a:rPr lang="en-US" dirty="0" smtClean="0"/>
              <a:t> </a:t>
            </a:r>
            <a:r>
              <a:rPr lang="es-ES" dirty="0" smtClean="0"/>
              <a:t>Nueva York: </a:t>
            </a:r>
            <a:r>
              <a:rPr lang="es-ES" dirty="0" err="1" smtClean="0"/>
              <a:t>Guilford</a:t>
            </a:r>
            <a:r>
              <a:rPr lang="es-ES" dirty="0" smtClean="0"/>
              <a:t> </a:t>
            </a:r>
            <a:r>
              <a:rPr lang="es-ES" dirty="0" err="1" smtClean="0"/>
              <a:t>Press</a:t>
            </a:r>
            <a:r>
              <a:rPr lang="es-ES" dirty="0" smtClean="0"/>
              <a:t>.</a:t>
            </a:r>
            <a:endParaRPr lang="es-EC" dirty="0" smtClean="0"/>
          </a:p>
          <a:p>
            <a:pPr algn="just"/>
            <a:r>
              <a:rPr lang="es-ES" dirty="0" smtClean="0"/>
              <a:t>Ortiz, O., &amp; </a:t>
            </a:r>
            <a:r>
              <a:rPr lang="es-ES" dirty="0" err="1" smtClean="0"/>
              <a:t>Prego</a:t>
            </a:r>
            <a:r>
              <a:rPr lang="es-ES" dirty="0" smtClean="0"/>
              <a:t>- </a:t>
            </a:r>
            <a:r>
              <a:rPr lang="es-ES" dirty="0" err="1" smtClean="0"/>
              <a:t>Beltran</a:t>
            </a:r>
            <a:r>
              <a:rPr lang="es-ES" dirty="0" smtClean="0"/>
              <a:t>, C. E. (2013). Talleres de </a:t>
            </a:r>
            <a:r>
              <a:rPr lang="es-ES" dirty="0" err="1" smtClean="0"/>
              <a:t>orientacion</a:t>
            </a:r>
            <a:r>
              <a:rPr lang="es-ES" dirty="0" smtClean="0"/>
              <a:t> a los docentes para la </a:t>
            </a:r>
            <a:r>
              <a:rPr lang="es-ES" dirty="0" err="1" smtClean="0"/>
              <a:t>antencion</a:t>
            </a:r>
            <a:r>
              <a:rPr lang="es-ES" dirty="0" smtClean="0"/>
              <a:t> a los adolescentes con trastorno por </a:t>
            </a:r>
            <a:r>
              <a:rPr lang="es-ES" dirty="0" err="1" smtClean="0"/>
              <a:t>deficit</a:t>
            </a:r>
            <a:r>
              <a:rPr lang="es-ES" dirty="0" smtClean="0"/>
              <a:t> de </a:t>
            </a:r>
            <a:r>
              <a:rPr lang="es-ES" dirty="0" err="1" smtClean="0"/>
              <a:t>atencion</a:t>
            </a:r>
            <a:r>
              <a:rPr lang="es-ES" dirty="0" smtClean="0"/>
              <a:t> e hiperactividad. </a:t>
            </a:r>
            <a:r>
              <a:rPr lang="es-ES" i="1" dirty="0" err="1" smtClean="0"/>
              <a:t>Innovacion</a:t>
            </a:r>
            <a:r>
              <a:rPr lang="es-ES" i="1" dirty="0" smtClean="0"/>
              <a:t> </a:t>
            </a:r>
            <a:r>
              <a:rPr lang="es-ES" i="1" dirty="0" err="1" smtClean="0"/>
              <a:t>Tecnologica</a:t>
            </a:r>
            <a:r>
              <a:rPr lang="es-ES" i="1" dirty="0" smtClean="0"/>
              <a:t>, 19</a:t>
            </a:r>
            <a:r>
              <a:rPr lang="es-ES" dirty="0" smtClean="0"/>
              <a:t>, 1-8.</a:t>
            </a:r>
            <a:endParaRPr lang="es-EC" dirty="0" smtClean="0"/>
          </a:p>
          <a:p>
            <a:pPr algn="just"/>
            <a:r>
              <a:rPr lang="es-ES" dirty="0" smtClean="0"/>
              <a:t>Pinel, J. (2006). </a:t>
            </a:r>
            <a:r>
              <a:rPr lang="es-ES" i="1" dirty="0" err="1" smtClean="0"/>
              <a:t>Biopsychology</a:t>
            </a:r>
            <a:r>
              <a:rPr lang="es-ES" i="1" dirty="0" smtClean="0"/>
              <a:t> .</a:t>
            </a:r>
            <a:r>
              <a:rPr lang="es-ES" dirty="0" smtClean="0"/>
              <a:t> Boston: </a:t>
            </a:r>
            <a:r>
              <a:rPr lang="es-ES" dirty="0" err="1" smtClean="0"/>
              <a:t>Allyn</a:t>
            </a:r>
            <a:r>
              <a:rPr lang="es-ES" dirty="0" smtClean="0"/>
              <a:t> &amp; </a:t>
            </a:r>
            <a:r>
              <a:rPr lang="es-ES" dirty="0" err="1" smtClean="0"/>
              <a:t>Bacon</a:t>
            </a:r>
            <a:r>
              <a:rPr lang="es-ES" dirty="0" smtClean="0"/>
              <a:t>.</a:t>
            </a:r>
            <a:endParaRPr lang="es-EC" dirty="0" smtClean="0"/>
          </a:p>
          <a:p>
            <a:pPr algn="just"/>
            <a:r>
              <a:rPr lang="es-ES" dirty="0" err="1" smtClean="0"/>
              <a:t>Polanczyk</a:t>
            </a:r>
            <a:r>
              <a:rPr lang="es-ES" dirty="0" smtClean="0"/>
              <a:t>, G., Silva de Lima, M., </a:t>
            </a:r>
            <a:r>
              <a:rPr lang="es-ES" dirty="0" err="1" smtClean="0"/>
              <a:t>Horta</a:t>
            </a:r>
            <a:r>
              <a:rPr lang="es-ES" dirty="0" smtClean="0"/>
              <a:t>, B., </a:t>
            </a:r>
            <a:r>
              <a:rPr lang="es-ES" dirty="0" err="1" smtClean="0"/>
              <a:t>Bierderman</a:t>
            </a:r>
            <a:r>
              <a:rPr lang="es-ES" dirty="0" smtClean="0"/>
              <a:t> , J., &amp; Rhode, R. (2007). </a:t>
            </a:r>
            <a:r>
              <a:rPr lang="en-US" dirty="0" smtClean="0"/>
              <a:t>The worldwide prevalence of ADHD. A systematic review and </a:t>
            </a:r>
            <a:r>
              <a:rPr lang="en-US" dirty="0" err="1" smtClean="0"/>
              <a:t>metaregresseion</a:t>
            </a:r>
            <a:r>
              <a:rPr lang="en-US" dirty="0" smtClean="0"/>
              <a:t> analysis . </a:t>
            </a:r>
            <a:r>
              <a:rPr lang="es-ES" i="1" dirty="0" smtClean="0"/>
              <a:t>American </a:t>
            </a:r>
            <a:r>
              <a:rPr lang="es-ES" i="1" dirty="0" err="1" smtClean="0"/>
              <a:t>Journal</a:t>
            </a:r>
            <a:r>
              <a:rPr lang="es-ES" i="1" dirty="0" smtClean="0"/>
              <a:t> of </a:t>
            </a:r>
            <a:r>
              <a:rPr lang="es-ES" i="1" dirty="0" err="1" smtClean="0"/>
              <a:t>Psychiatry</a:t>
            </a:r>
            <a:r>
              <a:rPr lang="es-ES" dirty="0" smtClean="0"/>
              <a:t>, 942 - 948.</a:t>
            </a:r>
            <a:endParaRPr lang="es-EC" dirty="0" smtClean="0"/>
          </a:p>
          <a:p>
            <a:pPr algn="just"/>
            <a:r>
              <a:rPr lang="es-ES" dirty="0" err="1" smtClean="0"/>
              <a:t>Rocio</a:t>
            </a:r>
            <a:r>
              <a:rPr lang="es-ES" dirty="0" smtClean="0"/>
              <a:t> </a:t>
            </a:r>
            <a:r>
              <a:rPr lang="es-ES" dirty="0" err="1" smtClean="0"/>
              <a:t>Barraga</a:t>
            </a:r>
            <a:r>
              <a:rPr lang="es-ES" dirty="0" smtClean="0"/>
              <a:t>, S. L. (2007). </a:t>
            </a:r>
            <a:r>
              <a:rPr lang="es-ES" i="1" dirty="0" err="1" smtClean="0"/>
              <a:t>Autopercepcion</a:t>
            </a:r>
            <a:r>
              <a:rPr lang="es-ES" i="1" dirty="0" smtClean="0"/>
              <a:t> de cambios en los </a:t>
            </a:r>
            <a:r>
              <a:rPr lang="es-ES" i="1" dirty="0" err="1" smtClean="0"/>
              <a:t>deficit</a:t>
            </a:r>
            <a:r>
              <a:rPr lang="es-ES" i="1" dirty="0" smtClean="0"/>
              <a:t> atencionales intermedios de estudiantes universitarios de Barranquilla sometidos al </a:t>
            </a:r>
            <a:r>
              <a:rPr lang="es-ES" i="1" dirty="0" err="1" smtClean="0"/>
              <a:t>metodo</a:t>
            </a:r>
            <a:r>
              <a:rPr lang="es-ES" i="1" dirty="0" smtClean="0"/>
              <a:t> de autocontrol de la </a:t>
            </a:r>
            <a:r>
              <a:rPr lang="es-ES" i="1" dirty="0" err="1" smtClean="0"/>
              <a:t>atencion</a:t>
            </a:r>
            <a:r>
              <a:rPr lang="es-ES" dirty="0" smtClean="0"/>
              <a:t> (Vol. 23). Barranquilla, Colombia.</a:t>
            </a:r>
            <a:endParaRPr lang="es-EC" dirty="0" smtClean="0"/>
          </a:p>
          <a:p>
            <a:pPr algn="just"/>
            <a:r>
              <a:rPr lang="es-ES" dirty="0" err="1" smtClean="0"/>
              <a:t>Rodriguez</a:t>
            </a:r>
            <a:r>
              <a:rPr lang="es-ES" dirty="0" smtClean="0"/>
              <a:t>, F. (2010). el trastorno de </a:t>
            </a:r>
            <a:r>
              <a:rPr lang="es-ES" dirty="0" err="1" smtClean="0"/>
              <a:t>deficit</a:t>
            </a:r>
            <a:r>
              <a:rPr lang="es-ES" dirty="0" smtClean="0"/>
              <a:t> de </a:t>
            </a:r>
            <a:r>
              <a:rPr lang="es-ES" dirty="0" err="1" smtClean="0"/>
              <a:t>atencion</a:t>
            </a:r>
            <a:r>
              <a:rPr lang="es-ES" dirty="0" smtClean="0"/>
              <a:t> con hiperactividad. causas e implicaciones en el tratamiento. </a:t>
            </a:r>
            <a:r>
              <a:rPr lang="es-ES" i="1" dirty="0" err="1" smtClean="0"/>
              <a:t>psicologia</a:t>
            </a:r>
            <a:r>
              <a:rPr lang="es-ES" i="1" dirty="0" smtClean="0"/>
              <a:t> Educativa</a:t>
            </a:r>
            <a:r>
              <a:rPr lang="es-ES" dirty="0" smtClean="0"/>
              <a:t>, 31-40.</a:t>
            </a:r>
            <a:endParaRPr lang="es-EC" dirty="0" smtClean="0"/>
          </a:p>
          <a:p>
            <a:pPr algn="just"/>
            <a:r>
              <a:rPr lang="es-ES" dirty="0" smtClean="0"/>
              <a:t>Vidal, R. (2012). </a:t>
            </a:r>
            <a:r>
              <a:rPr lang="es-ES" i="1" dirty="0" smtClean="0"/>
              <a:t>Tratamiento </a:t>
            </a:r>
            <a:r>
              <a:rPr lang="es-ES" i="1" dirty="0" err="1" smtClean="0"/>
              <a:t>psicologico</a:t>
            </a:r>
            <a:r>
              <a:rPr lang="es-ES" i="1" dirty="0" smtClean="0"/>
              <a:t> del </a:t>
            </a:r>
            <a:r>
              <a:rPr lang="es-ES" i="1" dirty="0" err="1" smtClean="0"/>
              <a:t>trasntorno</a:t>
            </a:r>
            <a:r>
              <a:rPr lang="es-ES" i="1" dirty="0" smtClean="0"/>
              <a:t> por </a:t>
            </a:r>
            <a:r>
              <a:rPr lang="es-ES" i="1" dirty="0" err="1" smtClean="0"/>
              <a:t>deficit</a:t>
            </a:r>
            <a:r>
              <a:rPr lang="es-ES" i="1" dirty="0" smtClean="0"/>
              <a:t> de </a:t>
            </a:r>
            <a:r>
              <a:rPr lang="es-ES" i="1" dirty="0" err="1" smtClean="0"/>
              <a:t>atencion</a:t>
            </a:r>
            <a:r>
              <a:rPr lang="es-ES" i="1" dirty="0" smtClean="0"/>
              <a:t> con hiperactividad en adultos: </a:t>
            </a:r>
            <a:r>
              <a:rPr lang="es-ES" i="1" dirty="0" err="1" smtClean="0"/>
              <a:t>revision</a:t>
            </a:r>
            <a:r>
              <a:rPr lang="es-ES" i="1" dirty="0" smtClean="0"/>
              <a:t> </a:t>
            </a:r>
            <a:r>
              <a:rPr lang="es-ES" i="1" dirty="0" err="1" smtClean="0"/>
              <a:t>sistematica</a:t>
            </a:r>
            <a:r>
              <a:rPr lang="es-ES" i="1" dirty="0" smtClean="0"/>
              <a:t>.</a:t>
            </a:r>
            <a:r>
              <a:rPr lang="es-ES" dirty="0" smtClean="0"/>
              <a:t> Barcelona, España.</a:t>
            </a:r>
            <a:endParaRPr lang="es-EC" dirty="0" smtClean="0"/>
          </a:p>
          <a:p>
            <a:pPr>
              <a:buNone/>
            </a:pPr>
            <a:endParaRPr lang="es-EC" dirty="0" smtClean="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35</a:t>
            </a:fld>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32500" lnSpcReduction="20000"/>
          </a:bodyPr>
          <a:lstStyle/>
          <a:p>
            <a:pPr algn="just"/>
            <a:r>
              <a:rPr lang="es-ES" dirty="0" smtClean="0"/>
              <a:t>Arnal, S. (2006). Trastorno por déficit de atención con </a:t>
            </a:r>
            <a:r>
              <a:rPr lang="es-ES" dirty="0" err="1" smtClean="0"/>
              <a:t>Hiperatividad</a:t>
            </a:r>
            <a:r>
              <a:rPr lang="es-ES" dirty="0" smtClean="0"/>
              <a:t> en adultos: la perspectiva de atención primaria. </a:t>
            </a:r>
            <a:r>
              <a:rPr lang="es-ES" i="1" dirty="0" smtClean="0"/>
              <a:t>Claves en salud mental. </a:t>
            </a:r>
            <a:r>
              <a:rPr lang="es-ES" dirty="0" smtClean="0"/>
              <a:t>, Monografía N° 7.</a:t>
            </a:r>
            <a:endParaRPr lang="es-EC" dirty="0" smtClean="0"/>
          </a:p>
          <a:p>
            <a:pPr algn="just"/>
            <a:r>
              <a:rPr lang="es-ES" dirty="0" err="1" smtClean="0"/>
              <a:t>Arnsten</a:t>
            </a:r>
            <a:r>
              <a:rPr lang="es-ES" dirty="0" smtClean="0"/>
              <a:t>, A., </a:t>
            </a:r>
            <a:r>
              <a:rPr lang="es-ES" dirty="0" err="1" smtClean="0"/>
              <a:t>Berridge</a:t>
            </a:r>
            <a:r>
              <a:rPr lang="es-ES" dirty="0" smtClean="0"/>
              <a:t>, C., &amp; McCracken , J. (2009). </a:t>
            </a:r>
            <a:r>
              <a:rPr lang="en-US" i="1" dirty="0" smtClean="0"/>
              <a:t>The neurological bases of </a:t>
            </a:r>
            <a:r>
              <a:rPr lang="en-US" i="1" dirty="0" err="1" smtClean="0"/>
              <a:t>of</a:t>
            </a:r>
            <a:r>
              <a:rPr lang="en-US" i="1" dirty="0" smtClean="0"/>
              <a:t> </a:t>
            </a:r>
            <a:r>
              <a:rPr lang="en-US" i="1" dirty="0" err="1" smtClean="0"/>
              <a:t>attentios</a:t>
            </a:r>
            <a:r>
              <a:rPr lang="en-US" i="1" dirty="0" smtClean="0"/>
              <a:t> deficit </a:t>
            </a:r>
            <a:r>
              <a:rPr lang="en-US" i="1" dirty="0" err="1" smtClean="0"/>
              <a:t>hiperativity</a:t>
            </a:r>
            <a:r>
              <a:rPr lang="en-US" i="1" dirty="0" smtClean="0"/>
              <a:t> disorder.</a:t>
            </a:r>
            <a:r>
              <a:rPr lang="en-US" dirty="0" smtClean="0"/>
              <a:t> </a:t>
            </a:r>
            <a:endParaRPr lang="es-EC" dirty="0" smtClean="0"/>
          </a:p>
          <a:p>
            <a:pPr algn="just"/>
            <a:r>
              <a:rPr lang="en-US" dirty="0" smtClean="0"/>
              <a:t>Avery, C. (2009). </a:t>
            </a:r>
            <a:r>
              <a:rPr lang="en-US" i="1" dirty="0" smtClean="0"/>
              <a:t>Life at full throttle.</a:t>
            </a:r>
            <a:r>
              <a:rPr lang="en-US" dirty="0" smtClean="0"/>
              <a:t> </a:t>
            </a:r>
            <a:r>
              <a:rPr lang="es-ES" dirty="0" smtClean="0"/>
              <a:t>Estados Unidos: </a:t>
            </a:r>
            <a:r>
              <a:rPr lang="es-ES" dirty="0" err="1" smtClean="0"/>
              <a:t>iUniverse</a:t>
            </a:r>
            <a:r>
              <a:rPr lang="es-ES" dirty="0" smtClean="0"/>
              <a:t>.</a:t>
            </a:r>
            <a:endParaRPr lang="es-EC" dirty="0" smtClean="0"/>
          </a:p>
          <a:p>
            <a:pPr algn="just"/>
            <a:r>
              <a:rPr lang="es-ES" dirty="0" err="1" smtClean="0"/>
              <a:t>Barkley</a:t>
            </a:r>
            <a:r>
              <a:rPr lang="es-ES" dirty="0" smtClean="0"/>
              <a:t>, R. (1996). </a:t>
            </a:r>
            <a:r>
              <a:rPr lang="en-US" dirty="0" smtClean="0"/>
              <a:t>Psychological </a:t>
            </a:r>
            <a:r>
              <a:rPr lang="en-US" dirty="0" err="1" smtClean="0"/>
              <a:t>ajustment</a:t>
            </a:r>
            <a:r>
              <a:rPr lang="en-US" dirty="0" smtClean="0"/>
              <a:t> and </a:t>
            </a:r>
            <a:r>
              <a:rPr lang="en-US" dirty="0" err="1" smtClean="0"/>
              <a:t>adaptative</a:t>
            </a:r>
            <a:r>
              <a:rPr lang="en-US" dirty="0" smtClean="0"/>
              <a:t> impairments in young adults with ADHD. </a:t>
            </a:r>
            <a:r>
              <a:rPr lang="en-US" i="1" dirty="0" smtClean="0"/>
              <a:t>Journal of Attention Disorders</a:t>
            </a:r>
            <a:r>
              <a:rPr lang="en-US" dirty="0" smtClean="0"/>
              <a:t>, 1 - 54.</a:t>
            </a:r>
            <a:endParaRPr lang="es-EC" dirty="0" smtClean="0"/>
          </a:p>
          <a:p>
            <a:pPr algn="just"/>
            <a:r>
              <a:rPr lang="en-US" dirty="0" smtClean="0"/>
              <a:t>Barkley, R. (1997). Behavioral inhibition sustained </a:t>
            </a:r>
            <a:r>
              <a:rPr lang="en-US" dirty="0" err="1" smtClean="0"/>
              <a:t>attentios</a:t>
            </a:r>
            <a:r>
              <a:rPr lang="en-US" dirty="0" smtClean="0"/>
              <a:t> and executive functions. </a:t>
            </a:r>
            <a:r>
              <a:rPr lang="en-US" dirty="0" err="1" smtClean="0"/>
              <a:t>Contructing</a:t>
            </a:r>
            <a:r>
              <a:rPr lang="en-US" dirty="0" smtClean="0"/>
              <a:t> a unifying theory of ADHD. </a:t>
            </a:r>
            <a:r>
              <a:rPr lang="en-US" i="1" dirty="0" smtClean="0"/>
              <a:t>Psychological Bulletin</a:t>
            </a:r>
            <a:r>
              <a:rPr lang="en-US" dirty="0" smtClean="0"/>
              <a:t>, 65 - 94.</a:t>
            </a:r>
            <a:endParaRPr lang="es-EC" dirty="0" smtClean="0"/>
          </a:p>
          <a:p>
            <a:pPr algn="just"/>
            <a:r>
              <a:rPr lang="en-US" dirty="0" smtClean="0"/>
              <a:t>Barkley, R. (2010). </a:t>
            </a:r>
            <a:r>
              <a:rPr lang="en-US" i="1" dirty="0" smtClean="0"/>
              <a:t>Taking charge of adult ADHD.</a:t>
            </a:r>
            <a:r>
              <a:rPr lang="en-US" dirty="0" smtClean="0"/>
              <a:t> </a:t>
            </a:r>
            <a:r>
              <a:rPr lang="en-US" dirty="0" err="1" smtClean="0"/>
              <a:t>Londres</a:t>
            </a:r>
            <a:r>
              <a:rPr lang="en-US" dirty="0" smtClean="0"/>
              <a:t>: The Gilford Press.</a:t>
            </a:r>
            <a:endParaRPr lang="es-EC" dirty="0" smtClean="0"/>
          </a:p>
          <a:p>
            <a:pPr algn="just"/>
            <a:r>
              <a:rPr lang="en-US" dirty="0" smtClean="0"/>
              <a:t>Barkley, Russell, a., &amp; Murphy. (</a:t>
            </a:r>
            <a:r>
              <a:rPr lang="en-US" dirty="0" err="1" smtClean="0"/>
              <a:t>s.f</a:t>
            </a:r>
            <a:r>
              <a:rPr lang="en-US" dirty="0" smtClean="0"/>
              <a:t>.).</a:t>
            </a:r>
            <a:endParaRPr lang="es-EC" dirty="0" smtClean="0"/>
          </a:p>
          <a:p>
            <a:pPr algn="just"/>
            <a:r>
              <a:rPr lang="en-US" dirty="0" smtClean="0"/>
              <a:t>Barkley, Russell, Murphy, Kevin, Fisher, &amp; </a:t>
            </a:r>
            <a:r>
              <a:rPr lang="en-US" dirty="0" err="1" smtClean="0"/>
              <a:t>Mariellen</a:t>
            </a:r>
            <a:r>
              <a:rPr lang="en-US" dirty="0" smtClean="0"/>
              <a:t>. (2008). ADHD in adults: What the science says. </a:t>
            </a:r>
            <a:r>
              <a:rPr lang="en-US" i="1" dirty="0" smtClean="0"/>
              <a:t>Guilford Press</a:t>
            </a:r>
            <a:r>
              <a:rPr lang="en-US" dirty="0" smtClean="0"/>
              <a:t>, 171-175.</a:t>
            </a:r>
            <a:endParaRPr lang="es-EC" dirty="0" smtClean="0"/>
          </a:p>
          <a:p>
            <a:pPr algn="just"/>
            <a:r>
              <a:rPr lang="en-US" dirty="0" err="1" smtClean="0"/>
              <a:t>Bierdeman</a:t>
            </a:r>
            <a:r>
              <a:rPr lang="en-US" dirty="0" smtClean="0"/>
              <a:t>, J., Petty, C., </a:t>
            </a:r>
            <a:r>
              <a:rPr lang="en-US" dirty="0" err="1" smtClean="0"/>
              <a:t>Monuteux</a:t>
            </a:r>
            <a:r>
              <a:rPr lang="en-US" dirty="0" smtClean="0"/>
              <a:t>, M., Fried , R., Byrne, D., </a:t>
            </a:r>
            <a:r>
              <a:rPr lang="en-US" dirty="0" err="1" smtClean="0"/>
              <a:t>Mirto</a:t>
            </a:r>
            <a:r>
              <a:rPr lang="en-US" dirty="0" smtClean="0"/>
              <a:t>, T., &amp; </a:t>
            </a:r>
            <a:r>
              <a:rPr lang="en-US" dirty="0" err="1" smtClean="0"/>
              <a:t>Faraone</a:t>
            </a:r>
            <a:r>
              <a:rPr lang="en-US" dirty="0" smtClean="0"/>
              <a:t>, S. (2009). Adult </a:t>
            </a:r>
            <a:r>
              <a:rPr lang="en-US" dirty="0" err="1" smtClean="0"/>
              <a:t>pychiatric</a:t>
            </a:r>
            <a:r>
              <a:rPr lang="en-US" dirty="0" smtClean="0"/>
              <a:t> outcomes of girls with </a:t>
            </a:r>
            <a:r>
              <a:rPr lang="en-US" dirty="0" err="1" smtClean="0"/>
              <a:t>attentios</a:t>
            </a:r>
            <a:r>
              <a:rPr lang="en-US" dirty="0" smtClean="0"/>
              <a:t> deficit </a:t>
            </a:r>
            <a:r>
              <a:rPr lang="en-US" dirty="0" err="1" smtClean="0"/>
              <a:t>hperactivity</a:t>
            </a:r>
            <a:r>
              <a:rPr lang="en-US" dirty="0" smtClean="0"/>
              <a:t> disorder. </a:t>
            </a:r>
            <a:r>
              <a:rPr lang="en-US" i="1" dirty="0" smtClean="0"/>
              <a:t>American Journal of </a:t>
            </a:r>
            <a:r>
              <a:rPr lang="en-US" i="1" dirty="0" err="1" smtClean="0"/>
              <a:t>Pyschiatric</a:t>
            </a:r>
            <a:r>
              <a:rPr lang="en-US" dirty="0" smtClean="0"/>
              <a:t>, 167.</a:t>
            </a:r>
            <a:endParaRPr lang="es-EC" dirty="0" smtClean="0"/>
          </a:p>
          <a:p>
            <a:pPr algn="just"/>
            <a:r>
              <a:rPr lang="en-US" dirty="0" smtClean="0"/>
              <a:t>Brown, &amp; Thomas, E. (2005). Attention deficit disorder: the unfocused min in children and adults. New Haven: Yale University (Press Heath and wellness.</a:t>
            </a:r>
            <a:endParaRPr lang="es-EC" dirty="0" smtClean="0"/>
          </a:p>
          <a:p>
            <a:pPr algn="just"/>
            <a:r>
              <a:rPr lang="en-US" dirty="0" err="1" smtClean="0"/>
              <a:t>Cerutti</a:t>
            </a:r>
            <a:r>
              <a:rPr lang="en-US" dirty="0" smtClean="0"/>
              <a:t>, V. (2008). </a:t>
            </a:r>
            <a:r>
              <a:rPr lang="es-ES" i="1" dirty="0" smtClean="0"/>
              <a:t>¿desatentos o desatendidos? una mirada </a:t>
            </a:r>
            <a:r>
              <a:rPr lang="es-ES" i="1" dirty="0" err="1" smtClean="0"/>
              <a:t>psicopegagogica</a:t>
            </a:r>
            <a:r>
              <a:rPr lang="es-ES" i="1" dirty="0" smtClean="0"/>
              <a:t> del TDAH en los estudiantes universitarios</a:t>
            </a:r>
            <a:r>
              <a:rPr lang="es-ES" dirty="0" smtClean="0"/>
              <a:t> (Vol. 3). </a:t>
            </a:r>
            <a:r>
              <a:rPr lang="en-US" dirty="0" smtClean="0"/>
              <a:t>Temuco, Chile.</a:t>
            </a:r>
            <a:endParaRPr lang="es-EC" dirty="0" smtClean="0"/>
          </a:p>
          <a:p>
            <a:pPr algn="just"/>
            <a:r>
              <a:rPr lang="en-US" i="1" dirty="0" smtClean="0"/>
              <a:t>DSM-IV.</a:t>
            </a:r>
            <a:r>
              <a:rPr lang="en-US" dirty="0" smtClean="0"/>
              <a:t> (1995). Barcelona: Masson.</a:t>
            </a:r>
            <a:endParaRPr lang="es-EC" dirty="0" smtClean="0"/>
          </a:p>
          <a:p>
            <a:pPr algn="just"/>
            <a:r>
              <a:rPr lang="en-US" dirty="0" err="1" smtClean="0"/>
              <a:t>Faraone</a:t>
            </a:r>
            <a:r>
              <a:rPr lang="en-US" dirty="0" smtClean="0"/>
              <a:t>, S., &amp; Doyle , A. (2001). the nature and heritability of attention deficit </a:t>
            </a:r>
            <a:r>
              <a:rPr lang="en-US" dirty="0" err="1" smtClean="0"/>
              <a:t>hiperactivity</a:t>
            </a:r>
            <a:r>
              <a:rPr lang="en-US" dirty="0" smtClean="0"/>
              <a:t> disorder. 10, 299 - 316.</a:t>
            </a:r>
            <a:endParaRPr lang="es-EC" dirty="0" smtClean="0"/>
          </a:p>
          <a:p>
            <a:pPr algn="just"/>
            <a:r>
              <a:rPr lang="en-US" dirty="0" err="1" smtClean="0"/>
              <a:t>Floet</a:t>
            </a:r>
            <a:r>
              <a:rPr lang="en-US" dirty="0" smtClean="0"/>
              <a:t> , A., </a:t>
            </a:r>
            <a:r>
              <a:rPr lang="en-US" dirty="0" err="1" smtClean="0"/>
              <a:t>Scheneir</a:t>
            </a:r>
            <a:r>
              <a:rPr lang="en-US" dirty="0" smtClean="0"/>
              <a:t> , C., &amp; Grossman, L. (2010). </a:t>
            </a:r>
            <a:r>
              <a:rPr lang="en-US" i="1" dirty="0" smtClean="0"/>
              <a:t>Attention-deficit / </a:t>
            </a:r>
            <a:r>
              <a:rPr lang="en-US" i="1" dirty="0" err="1" smtClean="0"/>
              <a:t>hiperactive</a:t>
            </a:r>
            <a:r>
              <a:rPr lang="en-US" i="1" dirty="0" smtClean="0"/>
              <a:t> disorder,.</a:t>
            </a:r>
            <a:r>
              <a:rPr lang="en-US" dirty="0" smtClean="0"/>
              <a:t> </a:t>
            </a:r>
            <a:endParaRPr lang="es-EC" dirty="0" smtClean="0"/>
          </a:p>
          <a:p>
            <a:pPr algn="just"/>
            <a:r>
              <a:rPr lang="en-US" dirty="0" smtClean="0"/>
              <a:t>Frazier, T., </a:t>
            </a:r>
            <a:r>
              <a:rPr lang="en-US" dirty="0" err="1" smtClean="0"/>
              <a:t>Youngstrom</a:t>
            </a:r>
            <a:r>
              <a:rPr lang="en-US" dirty="0" smtClean="0"/>
              <a:t> , E., Glutting, J., &amp; Watkins , M. (2007). ADHD and achievement: Meta Analysis of the child, adolescent and adult literature and a concomitant study with </a:t>
            </a:r>
            <a:r>
              <a:rPr lang="en-US" dirty="0" err="1" smtClean="0"/>
              <a:t>collegue</a:t>
            </a:r>
            <a:r>
              <a:rPr lang="en-US" dirty="0" smtClean="0"/>
              <a:t> students . </a:t>
            </a:r>
            <a:r>
              <a:rPr lang="en-US" i="1" dirty="0" smtClean="0"/>
              <a:t>Journal of learning disabilities</a:t>
            </a:r>
            <a:r>
              <a:rPr lang="en-US" dirty="0" smtClean="0"/>
              <a:t>.</a:t>
            </a:r>
            <a:endParaRPr lang="es-EC" dirty="0" smtClean="0"/>
          </a:p>
          <a:p>
            <a:pPr algn="just"/>
            <a:r>
              <a:rPr lang="en-US" dirty="0" err="1" smtClean="0"/>
              <a:t>Galve</a:t>
            </a:r>
            <a:r>
              <a:rPr lang="en-US" dirty="0" smtClean="0"/>
              <a:t>, J. l. (2009). </a:t>
            </a:r>
            <a:r>
              <a:rPr lang="en-US" dirty="0" err="1" smtClean="0"/>
              <a:t>Psycoeducation</a:t>
            </a:r>
            <a:r>
              <a:rPr lang="en-US" dirty="0" smtClean="0"/>
              <a:t> </a:t>
            </a:r>
            <a:r>
              <a:rPr lang="en-US" dirty="0" err="1" smtClean="0"/>
              <a:t>managment</a:t>
            </a:r>
            <a:r>
              <a:rPr lang="en-US" dirty="0" smtClean="0"/>
              <a:t> in attention - deficit hyperactivity disorder classroom. </a:t>
            </a:r>
            <a:r>
              <a:rPr lang="en-US" i="1" dirty="0" err="1" smtClean="0"/>
              <a:t>psicologia</a:t>
            </a:r>
            <a:r>
              <a:rPr lang="en-US" i="1" dirty="0" smtClean="0"/>
              <a:t> </a:t>
            </a:r>
            <a:r>
              <a:rPr lang="en-US" i="1" dirty="0" err="1" smtClean="0"/>
              <a:t>educativa</a:t>
            </a:r>
            <a:r>
              <a:rPr lang="en-US" i="1" dirty="0" smtClean="0"/>
              <a:t>, 15</a:t>
            </a:r>
            <a:r>
              <a:rPr lang="en-US" dirty="0" smtClean="0"/>
              <a:t>, 87-106.</a:t>
            </a:r>
            <a:endParaRPr lang="es-EC" dirty="0" smtClean="0"/>
          </a:p>
          <a:p>
            <a:pPr algn="just"/>
            <a:r>
              <a:rPr lang="es-ES" dirty="0" smtClean="0"/>
              <a:t>Guillermina </a:t>
            </a:r>
            <a:r>
              <a:rPr lang="es-ES" dirty="0" err="1" smtClean="0"/>
              <a:t>Yanéz</a:t>
            </a:r>
            <a:r>
              <a:rPr lang="es-ES" dirty="0" smtClean="0"/>
              <a:t> - Téllez, Helena Romero </a:t>
            </a:r>
            <a:r>
              <a:rPr lang="es-ES" dirty="0" err="1" smtClean="0"/>
              <a:t>Romero</a:t>
            </a:r>
            <a:r>
              <a:rPr lang="es-ES" dirty="0" smtClean="0"/>
              <a:t>, Liliana Rivera - </a:t>
            </a:r>
            <a:r>
              <a:rPr lang="es-ES" dirty="0" err="1" smtClean="0"/>
              <a:t>Garcia</a:t>
            </a:r>
            <a:r>
              <a:rPr lang="es-ES" dirty="0" smtClean="0"/>
              <a:t>, Belén Prieto- Corona, Jorge Bernal - </a:t>
            </a:r>
            <a:r>
              <a:rPr lang="es-ES" dirty="0" err="1" smtClean="0"/>
              <a:t>Hernandez</a:t>
            </a:r>
            <a:r>
              <a:rPr lang="es-ES" dirty="0" smtClean="0"/>
              <a:t>, </a:t>
            </a:r>
            <a:r>
              <a:rPr lang="es-ES" dirty="0" err="1" smtClean="0"/>
              <a:t>Erzsebet</a:t>
            </a:r>
            <a:r>
              <a:rPr lang="es-ES" dirty="0" smtClean="0"/>
              <a:t> </a:t>
            </a:r>
            <a:r>
              <a:rPr lang="es-ES" dirty="0" err="1" smtClean="0"/>
              <a:t>Marosi</a:t>
            </a:r>
            <a:r>
              <a:rPr lang="es-ES" dirty="0" smtClean="0"/>
              <a:t> - </a:t>
            </a:r>
            <a:r>
              <a:rPr lang="es-ES" dirty="0" err="1" smtClean="0"/>
              <a:t>holezberger</a:t>
            </a:r>
            <a:r>
              <a:rPr lang="es-ES" dirty="0" smtClean="0"/>
              <a:t>, Vicente Guerrero </a:t>
            </a:r>
            <a:r>
              <a:rPr lang="es-ES" dirty="0" err="1" smtClean="0"/>
              <a:t>Juarez</a:t>
            </a:r>
            <a:r>
              <a:rPr lang="es-ES" dirty="0" smtClean="0"/>
              <a:t>, Mario Rodrigo Camacho, Juan Silva Pereyra. (2012). </a:t>
            </a:r>
            <a:r>
              <a:rPr lang="es-ES" i="1" dirty="0" smtClean="0"/>
              <a:t>funciones cognoscitivas y ejecutivas en el TDAH.</a:t>
            </a:r>
            <a:r>
              <a:rPr lang="es-ES" dirty="0" smtClean="0"/>
              <a:t> </a:t>
            </a:r>
            <a:r>
              <a:rPr lang="es-ES" dirty="0" err="1" smtClean="0"/>
              <a:t>Mexico</a:t>
            </a:r>
            <a:r>
              <a:rPr lang="es-ES" dirty="0" smtClean="0"/>
              <a:t>.</a:t>
            </a:r>
            <a:endParaRPr lang="es-EC" dirty="0" smtClean="0"/>
          </a:p>
          <a:p>
            <a:pPr algn="just"/>
            <a:r>
              <a:rPr lang="es-ES" dirty="0" err="1" smtClean="0"/>
              <a:t>Hallowell</a:t>
            </a:r>
            <a:r>
              <a:rPr lang="es-ES" dirty="0" smtClean="0"/>
              <a:t>, E., &amp; </a:t>
            </a:r>
            <a:r>
              <a:rPr lang="es-ES" dirty="0" err="1" smtClean="0"/>
              <a:t>Ratey</a:t>
            </a:r>
            <a:r>
              <a:rPr lang="es-ES" dirty="0" smtClean="0"/>
              <a:t>, J. (2005). </a:t>
            </a:r>
            <a:r>
              <a:rPr lang="es-ES" i="1" dirty="0" err="1" smtClean="0"/>
              <a:t>delivered</a:t>
            </a:r>
            <a:r>
              <a:rPr lang="es-ES" i="1" dirty="0" smtClean="0"/>
              <a:t> </a:t>
            </a:r>
            <a:r>
              <a:rPr lang="es-ES" i="1" dirty="0" err="1" smtClean="0"/>
              <a:t>from</a:t>
            </a:r>
            <a:r>
              <a:rPr lang="es-ES" i="1" dirty="0" smtClean="0"/>
              <a:t> </a:t>
            </a:r>
            <a:r>
              <a:rPr lang="es-ES" i="1" dirty="0" err="1" smtClean="0"/>
              <a:t>distraction</a:t>
            </a:r>
            <a:r>
              <a:rPr lang="es-ES" i="1" dirty="0" smtClean="0"/>
              <a:t>.</a:t>
            </a:r>
            <a:r>
              <a:rPr lang="es-ES" dirty="0" smtClean="0"/>
              <a:t> Estados Unidos: </a:t>
            </a:r>
            <a:r>
              <a:rPr lang="es-ES" dirty="0" err="1" smtClean="0"/>
              <a:t>Ballantine</a:t>
            </a:r>
            <a:r>
              <a:rPr lang="es-ES" dirty="0" smtClean="0"/>
              <a:t> </a:t>
            </a:r>
            <a:r>
              <a:rPr lang="es-ES" dirty="0" err="1" smtClean="0"/>
              <a:t>books</a:t>
            </a:r>
            <a:r>
              <a:rPr lang="es-ES" dirty="0" smtClean="0"/>
              <a:t>.</a:t>
            </a:r>
            <a:endParaRPr lang="es-EC" dirty="0" smtClean="0"/>
          </a:p>
          <a:p>
            <a:pPr algn="just"/>
            <a:r>
              <a:rPr lang="es-ES" dirty="0" err="1" smtClean="0"/>
              <a:t>Martinez</a:t>
            </a:r>
            <a:r>
              <a:rPr lang="es-ES" dirty="0" smtClean="0"/>
              <a:t>, Y. (2012). variables diferenciales de personalidad en los </a:t>
            </a:r>
            <a:r>
              <a:rPr lang="es-ES" dirty="0" err="1" smtClean="0"/>
              <a:t>sutipos</a:t>
            </a:r>
            <a:r>
              <a:rPr lang="es-ES" dirty="0" smtClean="0"/>
              <a:t> de TDAH en la edad adulta. </a:t>
            </a:r>
            <a:r>
              <a:rPr lang="es-ES" i="1" dirty="0" err="1" smtClean="0"/>
              <a:t>Psicothema</a:t>
            </a:r>
            <a:r>
              <a:rPr lang="es-ES" i="1" dirty="0" smtClean="0"/>
              <a:t>, 22</a:t>
            </a:r>
            <a:r>
              <a:rPr lang="es-ES" dirty="0" smtClean="0"/>
              <a:t>(2), 236-41.</a:t>
            </a:r>
            <a:endParaRPr lang="es-EC" dirty="0" smtClean="0"/>
          </a:p>
          <a:p>
            <a:pPr algn="just"/>
            <a:r>
              <a:rPr lang="es-ES" dirty="0" err="1" smtClean="0"/>
              <a:t>McGough</a:t>
            </a:r>
            <a:r>
              <a:rPr lang="es-ES" dirty="0" smtClean="0"/>
              <a:t>, J., &amp; </a:t>
            </a:r>
            <a:r>
              <a:rPr lang="es-ES" dirty="0" err="1" smtClean="0"/>
              <a:t>Barkley</a:t>
            </a:r>
            <a:r>
              <a:rPr lang="es-ES" dirty="0" smtClean="0"/>
              <a:t>, R. (2004). </a:t>
            </a:r>
            <a:r>
              <a:rPr lang="es-ES" dirty="0" err="1" smtClean="0"/>
              <a:t>Controvesias</a:t>
            </a:r>
            <a:r>
              <a:rPr lang="es-ES" dirty="0" smtClean="0"/>
              <a:t> diagnosticas en el trastorno por </a:t>
            </a:r>
            <a:r>
              <a:rPr lang="es-ES" dirty="0" err="1" smtClean="0"/>
              <a:t>deficit</a:t>
            </a:r>
            <a:r>
              <a:rPr lang="es-ES" dirty="0" smtClean="0"/>
              <a:t> de </a:t>
            </a:r>
            <a:r>
              <a:rPr lang="es-ES" dirty="0" err="1" smtClean="0"/>
              <a:t>atencion</a:t>
            </a:r>
            <a:r>
              <a:rPr lang="es-ES" dirty="0" smtClean="0"/>
              <a:t> con hiperactividad en el adulto. </a:t>
            </a:r>
            <a:r>
              <a:rPr lang="en-US" i="1" dirty="0" smtClean="0"/>
              <a:t>Am J Psychiatric</a:t>
            </a:r>
            <a:r>
              <a:rPr lang="en-US" dirty="0" smtClean="0"/>
              <a:t>, 65-73.</a:t>
            </a:r>
            <a:endParaRPr lang="es-EC" dirty="0" smtClean="0"/>
          </a:p>
          <a:p>
            <a:pPr algn="just"/>
            <a:r>
              <a:rPr lang="en-US" dirty="0" err="1" smtClean="0"/>
              <a:t>Nigg</a:t>
            </a:r>
            <a:r>
              <a:rPr lang="en-US" dirty="0" smtClean="0"/>
              <a:t>, J. (2006). </a:t>
            </a:r>
            <a:r>
              <a:rPr lang="en-US" i="1" dirty="0" smtClean="0"/>
              <a:t>What </a:t>
            </a:r>
            <a:r>
              <a:rPr lang="en-US" i="1" dirty="0" err="1" smtClean="0"/>
              <a:t>cuases</a:t>
            </a:r>
            <a:r>
              <a:rPr lang="en-US" i="1" dirty="0" smtClean="0"/>
              <a:t> ADHD? </a:t>
            </a:r>
            <a:r>
              <a:rPr lang="en-US" i="1" dirty="0" err="1" smtClean="0"/>
              <a:t>undestanding</a:t>
            </a:r>
            <a:r>
              <a:rPr lang="en-US" i="1" dirty="0" smtClean="0"/>
              <a:t> what goes wrong and why.</a:t>
            </a:r>
            <a:r>
              <a:rPr lang="en-US" dirty="0" smtClean="0"/>
              <a:t> </a:t>
            </a:r>
            <a:r>
              <a:rPr lang="es-ES" dirty="0" smtClean="0"/>
              <a:t>Nueva York: </a:t>
            </a:r>
            <a:r>
              <a:rPr lang="es-ES" dirty="0" err="1" smtClean="0"/>
              <a:t>Guilford</a:t>
            </a:r>
            <a:r>
              <a:rPr lang="es-ES" dirty="0" smtClean="0"/>
              <a:t> </a:t>
            </a:r>
            <a:r>
              <a:rPr lang="es-ES" dirty="0" err="1" smtClean="0"/>
              <a:t>Press</a:t>
            </a:r>
            <a:r>
              <a:rPr lang="es-ES" dirty="0" smtClean="0"/>
              <a:t>.</a:t>
            </a:r>
            <a:endParaRPr lang="es-EC" dirty="0" smtClean="0"/>
          </a:p>
          <a:p>
            <a:pPr algn="just"/>
            <a:r>
              <a:rPr lang="es-ES" dirty="0" smtClean="0"/>
              <a:t>Ortiz, O., &amp; </a:t>
            </a:r>
            <a:r>
              <a:rPr lang="es-ES" dirty="0" err="1" smtClean="0"/>
              <a:t>Prego</a:t>
            </a:r>
            <a:r>
              <a:rPr lang="es-ES" dirty="0" smtClean="0"/>
              <a:t>- </a:t>
            </a:r>
            <a:r>
              <a:rPr lang="es-ES" dirty="0" err="1" smtClean="0"/>
              <a:t>Beltran</a:t>
            </a:r>
            <a:r>
              <a:rPr lang="es-ES" dirty="0" smtClean="0"/>
              <a:t>, C. E. (2013). Talleres de </a:t>
            </a:r>
            <a:r>
              <a:rPr lang="es-ES" dirty="0" err="1" smtClean="0"/>
              <a:t>orientacion</a:t>
            </a:r>
            <a:r>
              <a:rPr lang="es-ES" dirty="0" smtClean="0"/>
              <a:t> a los docentes para la </a:t>
            </a:r>
            <a:r>
              <a:rPr lang="es-ES" dirty="0" err="1" smtClean="0"/>
              <a:t>antencion</a:t>
            </a:r>
            <a:r>
              <a:rPr lang="es-ES" dirty="0" smtClean="0"/>
              <a:t> a los adolescentes con trastorno por </a:t>
            </a:r>
            <a:r>
              <a:rPr lang="es-ES" dirty="0" err="1" smtClean="0"/>
              <a:t>deficit</a:t>
            </a:r>
            <a:r>
              <a:rPr lang="es-ES" dirty="0" smtClean="0"/>
              <a:t> de </a:t>
            </a:r>
            <a:r>
              <a:rPr lang="es-ES" dirty="0" err="1" smtClean="0"/>
              <a:t>atencion</a:t>
            </a:r>
            <a:r>
              <a:rPr lang="es-ES" dirty="0" smtClean="0"/>
              <a:t> e hiperactividad. </a:t>
            </a:r>
            <a:r>
              <a:rPr lang="es-ES" i="1" dirty="0" err="1" smtClean="0"/>
              <a:t>Innovacion</a:t>
            </a:r>
            <a:r>
              <a:rPr lang="es-ES" i="1" dirty="0" smtClean="0"/>
              <a:t> </a:t>
            </a:r>
            <a:r>
              <a:rPr lang="es-ES" i="1" dirty="0" err="1" smtClean="0"/>
              <a:t>Tecnologica</a:t>
            </a:r>
            <a:r>
              <a:rPr lang="es-ES" i="1" dirty="0" smtClean="0"/>
              <a:t>, 19</a:t>
            </a:r>
            <a:r>
              <a:rPr lang="es-ES" dirty="0" smtClean="0"/>
              <a:t>, 1-8.</a:t>
            </a:r>
            <a:endParaRPr lang="es-EC" dirty="0" smtClean="0"/>
          </a:p>
          <a:p>
            <a:pPr algn="just"/>
            <a:r>
              <a:rPr lang="es-EC" dirty="0" smtClean="0"/>
              <a:t>Pinel, J. (2006). </a:t>
            </a:r>
            <a:r>
              <a:rPr lang="es-EC" i="1" dirty="0" err="1" smtClean="0"/>
              <a:t>Biopsychology</a:t>
            </a:r>
            <a:r>
              <a:rPr lang="es-EC" i="1" dirty="0" smtClean="0"/>
              <a:t> .</a:t>
            </a:r>
            <a:r>
              <a:rPr lang="es-EC" dirty="0" smtClean="0"/>
              <a:t> Boston: </a:t>
            </a:r>
            <a:r>
              <a:rPr lang="es-EC" dirty="0" err="1" smtClean="0"/>
              <a:t>Allyn</a:t>
            </a:r>
            <a:r>
              <a:rPr lang="es-EC" dirty="0" smtClean="0"/>
              <a:t> &amp; </a:t>
            </a:r>
            <a:r>
              <a:rPr lang="es-EC" dirty="0" err="1" smtClean="0"/>
              <a:t>Bacon</a:t>
            </a:r>
            <a:r>
              <a:rPr lang="es-EC" dirty="0" smtClean="0"/>
              <a:t>.</a:t>
            </a:r>
          </a:p>
          <a:p>
            <a:pPr algn="just"/>
            <a:r>
              <a:rPr lang="es-ES" dirty="0" err="1" smtClean="0"/>
              <a:t>Polanczyk</a:t>
            </a:r>
            <a:r>
              <a:rPr lang="es-ES" dirty="0" smtClean="0"/>
              <a:t>, G., Silva de Lima, M., </a:t>
            </a:r>
            <a:r>
              <a:rPr lang="es-ES" dirty="0" err="1" smtClean="0"/>
              <a:t>Horta</a:t>
            </a:r>
            <a:r>
              <a:rPr lang="es-ES" dirty="0" smtClean="0"/>
              <a:t>, B., </a:t>
            </a:r>
            <a:r>
              <a:rPr lang="es-ES" dirty="0" err="1" smtClean="0"/>
              <a:t>Bierderman</a:t>
            </a:r>
            <a:r>
              <a:rPr lang="es-ES" dirty="0" smtClean="0"/>
              <a:t> , J., &amp; Rhode, R. (2007). </a:t>
            </a:r>
            <a:r>
              <a:rPr lang="en-US" dirty="0" smtClean="0"/>
              <a:t>The worldwide prevalence of ADHD. A systematic review and </a:t>
            </a:r>
            <a:r>
              <a:rPr lang="en-US" dirty="0" err="1" smtClean="0"/>
              <a:t>metaregresseion</a:t>
            </a:r>
            <a:r>
              <a:rPr lang="en-US" dirty="0" smtClean="0"/>
              <a:t> analysis . </a:t>
            </a:r>
            <a:r>
              <a:rPr lang="es-ES" i="1" dirty="0" smtClean="0"/>
              <a:t>American </a:t>
            </a:r>
            <a:r>
              <a:rPr lang="es-ES" i="1" dirty="0" err="1" smtClean="0"/>
              <a:t>Journal</a:t>
            </a:r>
            <a:r>
              <a:rPr lang="es-ES" i="1" dirty="0" smtClean="0"/>
              <a:t> of </a:t>
            </a:r>
            <a:r>
              <a:rPr lang="es-ES" i="1" dirty="0" err="1" smtClean="0"/>
              <a:t>Psychiatry</a:t>
            </a:r>
            <a:r>
              <a:rPr lang="es-ES" dirty="0" smtClean="0"/>
              <a:t>, 942 - 948.</a:t>
            </a:r>
            <a:endParaRPr lang="es-EC" dirty="0" smtClean="0"/>
          </a:p>
          <a:p>
            <a:pPr algn="just"/>
            <a:r>
              <a:rPr lang="es-ES" dirty="0" err="1" smtClean="0"/>
              <a:t>Rocio</a:t>
            </a:r>
            <a:r>
              <a:rPr lang="es-ES" dirty="0" smtClean="0"/>
              <a:t> </a:t>
            </a:r>
            <a:r>
              <a:rPr lang="es-ES" dirty="0" err="1" smtClean="0"/>
              <a:t>Barraga</a:t>
            </a:r>
            <a:r>
              <a:rPr lang="es-ES" dirty="0" smtClean="0"/>
              <a:t>, S. L. (2007). </a:t>
            </a:r>
            <a:r>
              <a:rPr lang="es-ES" i="1" dirty="0" err="1" smtClean="0"/>
              <a:t>Autopercepcion</a:t>
            </a:r>
            <a:r>
              <a:rPr lang="es-ES" i="1" dirty="0" smtClean="0"/>
              <a:t> de cambios en los </a:t>
            </a:r>
            <a:r>
              <a:rPr lang="es-ES" i="1" dirty="0" err="1" smtClean="0"/>
              <a:t>deficit</a:t>
            </a:r>
            <a:r>
              <a:rPr lang="es-ES" i="1" dirty="0" smtClean="0"/>
              <a:t> atencionales intermedios de estudiantes universitarios de Barranquilla sometidos al </a:t>
            </a:r>
            <a:r>
              <a:rPr lang="es-ES" i="1" dirty="0" err="1" smtClean="0"/>
              <a:t>metodo</a:t>
            </a:r>
            <a:r>
              <a:rPr lang="es-ES" i="1" dirty="0" smtClean="0"/>
              <a:t> de autocontrol de la </a:t>
            </a:r>
            <a:r>
              <a:rPr lang="es-ES" i="1" dirty="0" err="1" smtClean="0"/>
              <a:t>atencion</a:t>
            </a:r>
            <a:r>
              <a:rPr lang="es-ES" dirty="0" smtClean="0"/>
              <a:t> (Vol. 23). Barranquilla, Colombia.</a:t>
            </a:r>
            <a:endParaRPr lang="es-EC" dirty="0" smtClean="0"/>
          </a:p>
          <a:p>
            <a:pPr algn="just"/>
            <a:r>
              <a:rPr lang="es-ES" dirty="0" err="1" smtClean="0"/>
              <a:t>Rodriguez</a:t>
            </a:r>
            <a:r>
              <a:rPr lang="es-ES" dirty="0" smtClean="0"/>
              <a:t>, F. (2010). el trastorno de </a:t>
            </a:r>
            <a:r>
              <a:rPr lang="es-ES" dirty="0" err="1" smtClean="0"/>
              <a:t>deficit</a:t>
            </a:r>
            <a:r>
              <a:rPr lang="es-ES" dirty="0" smtClean="0"/>
              <a:t> de </a:t>
            </a:r>
            <a:r>
              <a:rPr lang="es-ES" dirty="0" err="1" smtClean="0"/>
              <a:t>atencion</a:t>
            </a:r>
            <a:r>
              <a:rPr lang="es-ES" dirty="0" smtClean="0"/>
              <a:t> con hiperactividad. causas e implicaciones en el tratamiento. </a:t>
            </a:r>
            <a:r>
              <a:rPr lang="es-ES" i="1" dirty="0" err="1" smtClean="0"/>
              <a:t>psicologia</a:t>
            </a:r>
            <a:r>
              <a:rPr lang="es-ES" i="1" dirty="0" smtClean="0"/>
              <a:t> Educativa</a:t>
            </a:r>
            <a:r>
              <a:rPr lang="es-ES" dirty="0" smtClean="0"/>
              <a:t>, 31-40.</a:t>
            </a:r>
            <a:endParaRPr lang="es-EC" dirty="0" smtClean="0"/>
          </a:p>
          <a:p>
            <a:pPr algn="just"/>
            <a:r>
              <a:rPr lang="es-ES" dirty="0" smtClean="0"/>
              <a:t>Vidal, R. (2012). </a:t>
            </a:r>
            <a:r>
              <a:rPr lang="es-ES" i="1" dirty="0" smtClean="0"/>
              <a:t>Tratamiento </a:t>
            </a:r>
            <a:r>
              <a:rPr lang="es-ES" i="1" dirty="0" err="1" smtClean="0"/>
              <a:t>psicologico</a:t>
            </a:r>
            <a:r>
              <a:rPr lang="es-ES" i="1" dirty="0" smtClean="0"/>
              <a:t> del </a:t>
            </a:r>
            <a:r>
              <a:rPr lang="es-ES" i="1" dirty="0" err="1" smtClean="0"/>
              <a:t>trasntorno</a:t>
            </a:r>
            <a:r>
              <a:rPr lang="es-ES" i="1" dirty="0" smtClean="0"/>
              <a:t> por </a:t>
            </a:r>
            <a:r>
              <a:rPr lang="es-ES" i="1" dirty="0" err="1" smtClean="0"/>
              <a:t>deficit</a:t>
            </a:r>
            <a:r>
              <a:rPr lang="es-ES" i="1" dirty="0" smtClean="0"/>
              <a:t> de </a:t>
            </a:r>
            <a:r>
              <a:rPr lang="es-ES" i="1" dirty="0" err="1" smtClean="0"/>
              <a:t>atencion</a:t>
            </a:r>
            <a:r>
              <a:rPr lang="es-ES" i="1" dirty="0" smtClean="0"/>
              <a:t> con hiperactividad en adultos: </a:t>
            </a:r>
            <a:r>
              <a:rPr lang="es-ES" i="1" dirty="0" err="1" smtClean="0"/>
              <a:t>revision</a:t>
            </a:r>
            <a:r>
              <a:rPr lang="es-ES" i="1" dirty="0" smtClean="0"/>
              <a:t> </a:t>
            </a:r>
            <a:r>
              <a:rPr lang="es-ES" i="1" dirty="0" err="1" smtClean="0"/>
              <a:t>sistematica</a:t>
            </a:r>
            <a:r>
              <a:rPr lang="es-ES" i="1" dirty="0" smtClean="0"/>
              <a:t>.</a:t>
            </a:r>
            <a:r>
              <a:rPr lang="es-ES" dirty="0" smtClean="0"/>
              <a:t> Barcelona, España.</a:t>
            </a:r>
            <a:endParaRPr lang="es-EC" dirty="0" smtClean="0"/>
          </a:p>
          <a:p>
            <a:endParaRPr lang="es-EC" dirty="0"/>
          </a:p>
        </p:txBody>
      </p:sp>
      <p:sp>
        <p:nvSpPr>
          <p:cNvPr id="6" name="5 Marcador de número de diapositiva"/>
          <p:cNvSpPr>
            <a:spLocks noGrp="1"/>
          </p:cNvSpPr>
          <p:nvPr>
            <p:ph type="sldNum" sz="quarter" idx="12"/>
          </p:nvPr>
        </p:nvSpPr>
        <p:spPr/>
        <p:txBody>
          <a:bodyPr/>
          <a:lstStyle/>
          <a:p>
            <a:fld id="{487524A9-E061-4145-BFE2-8917C29396EC}" type="slidenum">
              <a:rPr lang="es-EC" smtClean="0"/>
              <a:pPr/>
              <a:t>36</a:t>
            </a:fld>
            <a:endParaRPr lang="es-EC" dirty="0"/>
          </a:p>
        </p:txBody>
      </p:sp>
      <p:sp>
        <p:nvSpPr>
          <p:cNvPr id="2" name="Title 1"/>
          <p:cNvSpPr>
            <a:spLocks noGrp="1"/>
          </p:cNvSpPr>
          <p:nvPr>
            <p:ph type="title"/>
          </p:nvPr>
        </p:nvSpPr>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¿Quién debe leer esta guía?</a:t>
            </a:r>
            <a:endParaRPr lang="es-EC" dirty="0"/>
          </a:p>
        </p:txBody>
      </p:sp>
      <p:sp>
        <p:nvSpPr>
          <p:cNvPr id="3" name="2 Marcador de contenido"/>
          <p:cNvSpPr>
            <a:spLocks noGrp="1"/>
          </p:cNvSpPr>
          <p:nvPr>
            <p:ph idx="1"/>
          </p:nvPr>
        </p:nvSpPr>
        <p:spPr>
          <a:xfrm>
            <a:off x="539552" y="1340768"/>
            <a:ext cx="8229600" cy="4525963"/>
          </a:xfrm>
        </p:spPr>
        <p:txBody>
          <a:bodyPr>
            <a:normAutofit fontScale="40000" lnSpcReduction="20000"/>
          </a:bodyPr>
          <a:lstStyle/>
          <a:p>
            <a:pPr lvl="0">
              <a:buNone/>
            </a:pPr>
            <a:endParaRPr lang="es-EC" dirty="0" smtClean="0"/>
          </a:p>
          <a:p>
            <a:pPr lvl="0">
              <a:buFont typeface="Wingdings" pitchFamily="2" charset="2"/>
              <a:buChar char="ü"/>
            </a:pPr>
            <a:r>
              <a:rPr lang="es-EC" dirty="0" smtClean="0"/>
              <a:t>¿Tiene dificultades para concentrarse?</a:t>
            </a:r>
          </a:p>
          <a:p>
            <a:pPr lvl="0">
              <a:buFont typeface="Wingdings" pitchFamily="2" charset="2"/>
              <a:buChar char="ü"/>
            </a:pPr>
            <a:r>
              <a:rPr lang="es-EC" dirty="0" smtClean="0"/>
              <a:t>¿Se distrae con mucha facilidad?</a:t>
            </a:r>
          </a:p>
          <a:p>
            <a:pPr lvl="0">
              <a:buFont typeface="Wingdings" pitchFamily="2" charset="2"/>
              <a:buChar char="ü"/>
            </a:pPr>
            <a:r>
              <a:rPr lang="es-ES" dirty="0" smtClean="0"/>
              <a:t>¿</a:t>
            </a:r>
            <a:r>
              <a:rPr lang="es-EC" dirty="0" smtClean="0"/>
              <a:t>Se considera una persona impulsiva?</a:t>
            </a:r>
          </a:p>
          <a:p>
            <a:pPr lvl="0">
              <a:buFont typeface="Wingdings" pitchFamily="2" charset="2"/>
              <a:buChar char="ü"/>
            </a:pPr>
            <a:r>
              <a:rPr lang="es-ES" dirty="0" smtClean="0"/>
              <a:t>¿</a:t>
            </a:r>
            <a:r>
              <a:rPr lang="es-EC" dirty="0" smtClean="0"/>
              <a:t>Tiene problemas para organizar sus actividades?</a:t>
            </a:r>
          </a:p>
          <a:p>
            <a:pPr lvl="0">
              <a:buFont typeface="Wingdings" pitchFamily="2" charset="2"/>
              <a:buChar char="ü"/>
            </a:pPr>
            <a:r>
              <a:rPr lang="es-ES" dirty="0" smtClean="0"/>
              <a:t>¿</a:t>
            </a:r>
            <a:r>
              <a:rPr lang="es-EC" dirty="0" smtClean="0"/>
              <a:t>Le cuesta poner en acciones sus ideas?</a:t>
            </a:r>
          </a:p>
          <a:p>
            <a:pPr lvl="0">
              <a:buFont typeface="Wingdings" pitchFamily="2" charset="2"/>
              <a:buChar char="ü"/>
            </a:pPr>
            <a:r>
              <a:rPr lang="es-ES" dirty="0" smtClean="0"/>
              <a:t>¿</a:t>
            </a:r>
            <a:r>
              <a:rPr lang="es-EC" dirty="0" smtClean="0"/>
              <a:t>Tiene baja tolerancia a la frustración?</a:t>
            </a:r>
          </a:p>
          <a:p>
            <a:pPr lvl="0">
              <a:buFont typeface="Wingdings" pitchFamily="2" charset="2"/>
              <a:buChar char="ü"/>
            </a:pPr>
            <a:r>
              <a:rPr lang="es-ES" dirty="0" smtClean="0"/>
              <a:t>¿</a:t>
            </a:r>
            <a:r>
              <a:rPr lang="es-EC" dirty="0" smtClean="0"/>
              <a:t>Se encuentra en situaciones de varias tareas sin poder terminar ninguna con éxito?</a:t>
            </a:r>
          </a:p>
          <a:p>
            <a:pPr lvl="0">
              <a:buFont typeface="Wingdings" pitchFamily="2" charset="2"/>
              <a:buChar char="ü"/>
            </a:pPr>
            <a:r>
              <a:rPr lang="es-ES" dirty="0" smtClean="0"/>
              <a:t>¿</a:t>
            </a:r>
            <a:r>
              <a:rPr lang="es-EC" dirty="0" smtClean="0"/>
              <a:t>La gente dice que usted habla mucho y que muchas veces es imprudente?</a:t>
            </a:r>
          </a:p>
          <a:p>
            <a:pPr lvl="0">
              <a:buFont typeface="Wingdings" pitchFamily="2" charset="2"/>
              <a:buChar char="ü"/>
            </a:pPr>
            <a:r>
              <a:rPr lang="es-ES" dirty="0" smtClean="0"/>
              <a:t>¿</a:t>
            </a:r>
            <a:r>
              <a:rPr lang="es-EC" dirty="0" smtClean="0"/>
              <a:t>Le es difícil escuchar a los demás sin interrumpirlos?</a:t>
            </a:r>
          </a:p>
          <a:p>
            <a:pPr lvl="0">
              <a:buFont typeface="Wingdings" pitchFamily="2" charset="2"/>
              <a:buChar char="ü"/>
            </a:pPr>
            <a:r>
              <a:rPr lang="es-ES" dirty="0" smtClean="0"/>
              <a:t>¿</a:t>
            </a:r>
            <a:r>
              <a:rPr lang="es-EC" dirty="0" smtClean="0"/>
              <a:t>Le cuesta mantener sus ideas en la cabeza y tiene necesidad excesiva de exponerlas de inmediato?</a:t>
            </a:r>
          </a:p>
          <a:p>
            <a:pPr lvl="0">
              <a:buFont typeface="Wingdings" pitchFamily="2" charset="2"/>
              <a:buChar char="ü"/>
            </a:pPr>
            <a:r>
              <a:rPr lang="es-EC" dirty="0" smtClean="0"/>
              <a:t>¿Tiene dificultades para expresar sus ideas con claridad y precisión?</a:t>
            </a:r>
          </a:p>
          <a:p>
            <a:pPr lvl="0">
              <a:buFont typeface="Wingdings" pitchFamily="2" charset="2"/>
              <a:buChar char="ü"/>
            </a:pPr>
            <a:r>
              <a:rPr lang="es-EC" dirty="0" smtClean="0"/>
              <a:t>¿Tiende a hablar demasiado sin llegar al punto de lo que quería comunicar?</a:t>
            </a:r>
          </a:p>
          <a:p>
            <a:pPr lvl="0">
              <a:buFont typeface="Wingdings" pitchFamily="2" charset="2"/>
              <a:buChar char="ü"/>
            </a:pPr>
            <a:r>
              <a:rPr lang="es-ES" dirty="0" smtClean="0"/>
              <a:t>¿</a:t>
            </a:r>
            <a:r>
              <a:rPr lang="es-EC" dirty="0" smtClean="0"/>
              <a:t>Siente inquietud interna?</a:t>
            </a:r>
          </a:p>
          <a:p>
            <a:pPr lvl="0">
              <a:buFont typeface="Wingdings" pitchFamily="2" charset="2"/>
              <a:buChar char="ü"/>
            </a:pPr>
            <a:r>
              <a:rPr lang="es-EC" dirty="0" smtClean="0"/>
              <a:t>¿Es usted impaciente y le cuesta esperar turnos?</a:t>
            </a:r>
          </a:p>
          <a:p>
            <a:pPr lvl="0">
              <a:buFont typeface="Wingdings" pitchFamily="2" charset="2"/>
              <a:buChar char="ü"/>
            </a:pPr>
            <a:r>
              <a:rPr lang="es-ES" dirty="0" smtClean="0"/>
              <a:t>¿</a:t>
            </a:r>
            <a:r>
              <a:rPr lang="es-EC" dirty="0" smtClean="0"/>
              <a:t>Olvida cosas y pierde cosas constantemente?</a:t>
            </a:r>
          </a:p>
          <a:p>
            <a:pPr lvl="0">
              <a:buFont typeface="Wingdings" pitchFamily="2" charset="2"/>
              <a:buChar char="ü"/>
            </a:pPr>
            <a:r>
              <a:rPr lang="es-ES" dirty="0" smtClean="0"/>
              <a:t>¿</a:t>
            </a:r>
            <a:r>
              <a:rPr lang="es-EC" dirty="0" smtClean="0"/>
              <a:t>Desde la infancia ha tenido dificultades para adaptarse al sistema educativo?</a:t>
            </a:r>
          </a:p>
          <a:p>
            <a:pPr lvl="0">
              <a:buFont typeface="Wingdings" pitchFamily="2" charset="2"/>
              <a:buChar char="ü"/>
            </a:pPr>
            <a:endParaRPr lang="es-EC" dirty="0" smtClean="0"/>
          </a:p>
          <a:p>
            <a:pPr lvl="0" algn="ctr">
              <a:buFont typeface="Wingdings" pitchFamily="2" charset="2"/>
              <a:buChar char="ü"/>
            </a:pPr>
            <a:endParaRPr lang="es-EC" b="1" dirty="0" smtClean="0"/>
          </a:p>
          <a:p>
            <a:pPr lvl="0" algn="ctr">
              <a:buNone/>
            </a:pPr>
            <a:r>
              <a:rPr lang="es-EC" b="1" u="sng" dirty="0" smtClean="0"/>
              <a:t>Si usted ha respondido positivo en la mayoría de las preguntas, es posible que  sufra de un trastorno llamado Trastorno deficitario de atención también conocido como TDAH.</a:t>
            </a:r>
            <a:endParaRPr lang="es-EC" b="1"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4</a:t>
            </a:fld>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¿Qué es el TDAH</a:t>
            </a:r>
            <a:r>
              <a:rPr lang="en-US" dirty="0"/>
              <a:t>?</a:t>
            </a:r>
            <a:endParaRPr lang="es-EC" dirty="0"/>
          </a:p>
        </p:txBody>
      </p:sp>
      <p:sp>
        <p:nvSpPr>
          <p:cNvPr id="3" name="2 Marcador de contenido"/>
          <p:cNvSpPr>
            <a:spLocks noGrp="1"/>
          </p:cNvSpPr>
          <p:nvPr>
            <p:ph idx="1"/>
          </p:nvPr>
        </p:nvSpPr>
        <p:spPr/>
        <p:txBody>
          <a:bodyPr>
            <a:normAutofit fontScale="77500" lnSpcReduction="20000"/>
          </a:bodyPr>
          <a:lstStyle/>
          <a:p>
            <a:pPr lvl="0" algn="just">
              <a:buNone/>
            </a:pPr>
            <a:r>
              <a:rPr lang="es-EC" dirty="0" smtClean="0"/>
              <a:t>	Imagínese manejando un auto a muy alta velocidad. Su carro posee un limpia parabrisas que no funciona. Entonces comienza una gran tempestad, la visión del camino de vuelve borrosa y mientras más intenta usar esos limpia parabrisas, más se daña la visión, haciéndose borrosa y casi imposible de visualizar. Pero simplemente el carro no puede detenerse. Por el contrario la velocidad incrementa al querer pasar pronto la lluvia y llegar a un lugar seguro. Si pensamos lo que va a pasar, es bastante sencillo y predecible: ¡¡¡Un gran choque!!!</a:t>
            </a:r>
          </a:p>
          <a:p>
            <a:pPr algn="just">
              <a:buNone/>
            </a:pPr>
            <a:r>
              <a:rPr lang="es-EC" dirty="0" smtClean="0"/>
              <a:t>	Utilizaremos esta metáfora  para de alguna manera reflejar la sensación de la persona que sufre TDAH a lo largo de su vida. Y lo complicado que puede llegar a manejar ese carro en esas condiciones.</a:t>
            </a:r>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5</a:t>
            </a:fld>
            <a:endParaRPr lang="es-EC"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Conocer es Poder</a:t>
            </a:r>
            <a:endParaRPr lang="es-EC" dirty="0"/>
          </a:p>
        </p:txBody>
      </p:sp>
      <p:sp>
        <p:nvSpPr>
          <p:cNvPr id="3" name="2 Marcador de contenido"/>
          <p:cNvSpPr>
            <a:spLocks noGrp="1"/>
          </p:cNvSpPr>
          <p:nvPr>
            <p:ph idx="1"/>
          </p:nvPr>
        </p:nvSpPr>
        <p:spPr/>
        <p:txBody>
          <a:bodyPr>
            <a:normAutofit fontScale="70000" lnSpcReduction="20000"/>
          </a:bodyPr>
          <a:lstStyle/>
          <a:p>
            <a:endParaRPr lang="es-EC" dirty="0" smtClean="0"/>
          </a:p>
          <a:p>
            <a:pPr lvl="0" algn="just">
              <a:buNone/>
            </a:pPr>
            <a:r>
              <a:rPr lang="es-EC" dirty="0" smtClean="0"/>
              <a:t>	Esta conocida  frase resulta en el caso del TDAH clave para su superación. Conocer lo que le sucede y ha venido sucediendo a la largo de su vida no solo incrementará las posibilidades de lograr mejorar, sino que le permitirá empoderarse  de la situación, permite dejar de culpar al resto y comenzar a encontrar una respuesta en sí mismo.</a:t>
            </a:r>
          </a:p>
          <a:p>
            <a:pPr lvl="0" algn="just">
              <a:buNone/>
            </a:pPr>
            <a:r>
              <a:rPr lang="es-EC" dirty="0" smtClean="0"/>
              <a:t>	El conocimiento también provee información suficiente  para tomar decisiones. Estas decisiones ya no estarán basadas en lo “que nos dijeron” sino en una criterio científico certero. </a:t>
            </a:r>
          </a:p>
          <a:p>
            <a:pPr lvl="0" algn="just">
              <a:buNone/>
            </a:pPr>
            <a:r>
              <a:rPr lang="es-EC" dirty="0" smtClean="0"/>
              <a:t>	La información también ayuda a solidarizarse con la persona. Muchas veces luchamos contra algo gigante pensando que somos los únicos que pasan por esto. Saber que esto tiene un nombre, que es reconocido por los demás y que existen otras personas que sufren lo mismo, despliega una enorme satisfacción y motivación.</a:t>
            </a:r>
          </a:p>
          <a:p>
            <a:pPr algn="just"/>
            <a:endParaRPr lang="es-EC" dirty="0" smtClean="0"/>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6</a:t>
            </a:fld>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t>
            </a:r>
            <a:r>
              <a:rPr lang="es-EC" dirty="0" err="1" smtClean="0"/>
              <a:t>Qu</a:t>
            </a:r>
            <a:r>
              <a:rPr lang="en-US" dirty="0" smtClean="0"/>
              <a:t>é</a:t>
            </a:r>
            <a:r>
              <a:rPr lang="es-EC" dirty="0" smtClean="0"/>
              <a:t> es?</a:t>
            </a:r>
            <a:endParaRPr lang="es-EC" dirty="0"/>
          </a:p>
        </p:txBody>
      </p:sp>
      <p:sp>
        <p:nvSpPr>
          <p:cNvPr id="3" name="2 Marcador de contenido"/>
          <p:cNvSpPr>
            <a:spLocks noGrp="1"/>
          </p:cNvSpPr>
          <p:nvPr>
            <p:ph idx="1"/>
          </p:nvPr>
        </p:nvSpPr>
        <p:spPr/>
        <p:txBody>
          <a:bodyPr>
            <a:normAutofit fontScale="85000" lnSpcReduction="20000"/>
          </a:bodyPr>
          <a:lstStyle/>
          <a:p>
            <a:pPr lvl="0" algn="just">
              <a:buNone/>
            </a:pPr>
            <a:r>
              <a:rPr lang="es-ES" dirty="0" smtClean="0"/>
              <a:t>	El trastorno por déficit de atención o TDAH es un trastorno de la infancia de origen neurobiológico y principalmente genético, como lo describe el </a:t>
            </a:r>
            <a:r>
              <a:rPr lang="es-EC" dirty="0" smtClean="0"/>
              <a:t>DSM-IV</a:t>
            </a:r>
            <a:r>
              <a:rPr lang="es-ES" dirty="0" smtClean="0"/>
              <a:t>, el cual se define por el patrón de desatención, hiperactividad,  impulsividad. </a:t>
            </a:r>
            <a:endParaRPr lang="es-EC" dirty="0" smtClean="0"/>
          </a:p>
          <a:p>
            <a:pPr lvl="0" algn="just">
              <a:buNone/>
            </a:pPr>
            <a:r>
              <a:rPr lang="es-ES" dirty="0" smtClean="0"/>
              <a:t>	Las principales características de este trastorno son:  la falta de atención y autocontrol de impulsos, y el nivel de actividad. Generalmente la población que sufre de este trastorno del desarrollo enfrenta una constante amenaza al hablarse de reglas y de autocontrol de las mismas, también de conductas de trabajo de mediana y larga extensión de tiempo. </a:t>
            </a:r>
            <a:endParaRPr lang="es-EC" dirty="0" smtClean="0"/>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7</a:t>
            </a:fld>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Estrategias Generales</a:t>
            </a:r>
            <a:endParaRPr lang="es-EC" dirty="0"/>
          </a:p>
        </p:txBody>
      </p:sp>
      <p:sp>
        <p:nvSpPr>
          <p:cNvPr id="3" name="2 Marcador de contenido"/>
          <p:cNvSpPr>
            <a:spLocks noGrp="1"/>
          </p:cNvSpPr>
          <p:nvPr>
            <p:ph idx="1"/>
          </p:nvPr>
        </p:nvSpPr>
        <p:spPr/>
        <p:txBody>
          <a:bodyPr>
            <a:normAutofit lnSpcReduction="10000"/>
          </a:bodyPr>
          <a:lstStyle/>
          <a:p>
            <a:pPr algn="just"/>
            <a:endParaRPr lang="es-EC" dirty="0" smtClean="0"/>
          </a:p>
          <a:p>
            <a:pPr lvl="0" algn="just">
              <a:buNone/>
            </a:pPr>
            <a:r>
              <a:rPr lang="es-EC" dirty="0" smtClean="0"/>
              <a:t>	Teniendo TDAH,  la vida universitaria puede resultar bastante caótico; pero</a:t>
            </a:r>
            <a:r>
              <a:rPr lang="es-EC" dirty="0"/>
              <a:t>,</a:t>
            </a:r>
            <a:r>
              <a:rPr lang="es-EC" dirty="0" smtClean="0"/>
              <a:t> tranquilo, el TDAH no es una discapacidad por la cual sentirse victimizado, por el contrario, las ventajas son varias y las puede usar a su favor;</a:t>
            </a:r>
          </a:p>
          <a:p>
            <a:pPr lvl="0" algn="just">
              <a:buNone/>
            </a:pPr>
            <a:r>
              <a:rPr lang="es-EC" dirty="0" smtClean="0"/>
              <a:t>	A continuación le daremos estrategias generales que le permitirán mejorar sus tareas diarias.</a:t>
            </a:r>
          </a:p>
          <a:p>
            <a:endParaRPr lang="es-EC" dirty="0"/>
          </a:p>
        </p:txBody>
      </p:sp>
      <p:sp>
        <p:nvSpPr>
          <p:cNvPr id="5" name="4 Marcador de número de diapositiva"/>
          <p:cNvSpPr>
            <a:spLocks noGrp="1"/>
          </p:cNvSpPr>
          <p:nvPr>
            <p:ph type="sldNum" sz="quarter" idx="12"/>
          </p:nvPr>
        </p:nvSpPr>
        <p:spPr/>
        <p:txBody>
          <a:bodyPr/>
          <a:lstStyle/>
          <a:p>
            <a:fld id="{487524A9-E061-4145-BFE2-8917C29396EC}" type="slidenum">
              <a:rPr lang="es-EC" smtClean="0"/>
              <a:pPr/>
              <a:t>8</a:t>
            </a:fld>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515316943"/>
              </p:ext>
            </p:extLst>
          </p:nvPr>
        </p:nvGraphicFramePr>
        <p:xfrm>
          <a:off x="457200" y="659829"/>
          <a:ext cx="8363272" cy="557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derecha"/>
          <p:cNvSpPr/>
          <p:nvPr/>
        </p:nvSpPr>
        <p:spPr>
          <a:xfrm>
            <a:off x="2483768" y="4869160"/>
            <a:ext cx="4752528" cy="158417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C" dirty="0" smtClean="0"/>
              <a:t>¿Y cómo lo aplico en mis tareas?</a:t>
            </a:r>
            <a:endParaRPr lang="es-EC" dirty="0"/>
          </a:p>
        </p:txBody>
      </p:sp>
      <p:sp>
        <p:nvSpPr>
          <p:cNvPr id="7" name="6 Marcador de número de diapositiva"/>
          <p:cNvSpPr>
            <a:spLocks noGrp="1"/>
          </p:cNvSpPr>
          <p:nvPr>
            <p:ph type="sldNum" sz="quarter" idx="12"/>
          </p:nvPr>
        </p:nvSpPr>
        <p:spPr/>
        <p:txBody>
          <a:bodyPr/>
          <a:lstStyle/>
          <a:p>
            <a:fld id="{487524A9-E061-4145-BFE2-8917C29396EC}" type="slidenum">
              <a:rPr lang="es-EC" smtClean="0"/>
              <a:pPr/>
              <a:t>9</a:t>
            </a:fld>
            <a:endParaRPr lang="es-EC"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6018</TotalTime>
  <Words>4514</Words>
  <Application>Microsoft Office PowerPoint</Application>
  <PresentationFormat>Presentación en pantalla (4:3)</PresentationFormat>
  <Paragraphs>357</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Guía Psicoeducativa Para El Universitario con TDAH</vt:lpstr>
      <vt:lpstr>ÍNDICE</vt:lpstr>
      <vt:lpstr>¿Cómo leer esta guía?</vt:lpstr>
      <vt:lpstr>¿Quién debe leer esta guía?</vt:lpstr>
      <vt:lpstr>¿Qué es el TDAH?</vt:lpstr>
      <vt:lpstr>Conocer es Poder</vt:lpstr>
      <vt:lpstr>¿Qué es?</vt:lpstr>
      <vt:lpstr>Estrategias Generales</vt:lpstr>
      <vt:lpstr>Presentación de PowerPoint</vt:lpstr>
      <vt:lpstr>Externalice la información de su cabeza</vt:lpstr>
      <vt:lpstr>Haga de su Tiempo algo Concreto</vt:lpstr>
      <vt:lpstr>Usar incentivos externos</vt:lpstr>
      <vt:lpstr>Sus Propias Reglas</vt:lpstr>
      <vt:lpstr>Prepárese para el Cambio</vt:lpstr>
      <vt:lpstr>Ahora… vamos a lo Específico</vt:lpstr>
      <vt:lpstr>Presentación de PowerPoint</vt:lpstr>
      <vt:lpstr>ACADÉMICA</vt:lpstr>
      <vt:lpstr>Presentación de PowerPoint</vt:lpstr>
      <vt:lpstr>Presentación de PowerPoint</vt:lpstr>
      <vt:lpstr>Presentación de PowerPoint</vt:lpstr>
      <vt:lpstr>E N    C L A S E</vt:lpstr>
      <vt:lpstr>…C L A S E</vt:lpstr>
      <vt:lpstr>… C L A S E</vt:lpstr>
      <vt:lpstr>TRABAJOS O TAREAS</vt:lpstr>
      <vt:lpstr>Presentación de PowerPoint</vt:lpstr>
      <vt:lpstr>SU DINERO </vt:lpstr>
      <vt:lpstr>Presentación de PowerPoint</vt:lpstr>
      <vt:lpstr>RELACIONES SOCIALES  Y DE PAREJA</vt:lpstr>
      <vt:lpstr>Presentación de PowerPoint</vt:lpstr>
      <vt:lpstr>…Con tu Pareja</vt:lpstr>
      <vt:lpstr>TRABAJO</vt:lpstr>
      <vt:lpstr>Presentación de PowerPoint</vt:lpstr>
      <vt:lpstr>Presentación de PowerPoint</vt:lpstr>
      <vt:lpstr>¡RECUERDE!</vt:lpstr>
      <vt:lpstr>Bibliografía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psicoeducativa para el universitario con TDAH</dc:title>
  <dc:creator>MARIA CARIDAD</dc:creator>
  <cp:lastModifiedBy>ESTUDIO JURIDICO</cp:lastModifiedBy>
  <cp:revision>53</cp:revision>
  <cp:lastPrinted>2014-12-05T16:52:22Z</cp:lastPrinted>
  <dcterms:created xsi:type="dcterms:W3CDTF">2014-05-22T21:12:30Z</dcterms:created>
  <dcterms:modified xsi:type="dcterms:W3CDTF">2014-12-05T17:19:40Z</dcterms:modified>
</cp:coreProperties>
</file>