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notesMasterIdLst>
    <p:notesMasterId r:id="rId10"/>
  </p:notesMasterIdLst>
  <p:sldIdLst>
    <p:sldId id="256" r:id="rId2"/>
    <p:sldId id="261" r:id="rId3"/>
    <p:sldId id="262" r:id="rId4"/>
    <p:sldId id="257" r:id="rId5"/>
    <p:sldId id="260" r:id="rId6"/>
    <p:sldId id="267" r:id="rId7"/>
    <p:sldId id="265" r:id="rId8"/>
    <p:sldId id="258" r:id="rId9"/>
  </p:sldIdLst>
  <p:sldSz cx="9144000" cy="6858000" type="overhead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1764" y="5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41FD6-9062-43CF-B208-C561F5C60486}" type="datetimeFigureOut">
              <a:rPr lang="es-EC" smtClean="0"/>
              <a:pPr/>
              <a:t>09/10/2014</a:t>
            </a:fld>
            <a:endParaRPr lang="es-EC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6A51F6-CCBA-4380-8F6C-27F50A847AA6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792535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A51F6-CCBA-4380-8F6C-27F50A847AA6}" type="slidenum">
              <a:rPr lang="es-EC" smtClean="0"/>
              <a:pPr/>
              <a:t>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729750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A51F6-CCBA-4380-8F6C-27F50A847AA6}" type="slidenum">
              <a:rPr lang="es-EC" smtClean="0"/>
              <a:pPr/>
              <a:t>5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562670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A51F6-CCBA-4380-8F6C-27F50A847AA6}" type="slidenum">
              <a:rPr lang="es-EC" smtClean="0"/>
              <a:pPr/>
              <a:t>6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562670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6132-6A62-4C3B-90E5-6126FB2D3F7F}" type="datetimeFigureOut">
              <a:rPr lang="es-EC" smtClean="0"/>
              <a:pPr/>
              <a:t>09/10/2014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B18D-1D02-4D82-A306-BCB2B16231E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528187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6132-6A62-4C3B-90E5-6126FB2D3F7F}" type="datetimeFigureOut">
              <a:rPr lang="es-EC" smtClean="0"/>
              <a:pPr/>
              <a:t>09/10/2014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B18D-1D02-4D82-A306-BCB2B16231E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350465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6132-6A62-4C3B-90E5-6126FB2D3F7F}" type="datetimeFigureOut">
              <a:rPr lang="es-EC" smtClean="0"/>
              <a:pPr/>
              <a:t>09/10/2014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B18D-1D02-4D82-A306-BCB2B16231E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999226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6132-6A62-4C3B-90E5-6126FB2D3F7F}" type="datetimeFigureOut">
              <a:rPr lang="es-EC" smtClean="0"/>
              <a:pPr/>
              <a:t>09/10/2014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B18D-1D02-4D82-A306-BCB2B16231E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983090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6132-6A62-4C3B-90E5-6126FB2D3F7F}" type="datetimeFigureOut">
              <a:rPr lang="es-EC" smtClean="0"/>
              <a:pPr/>
              <a:t>09/10/2014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B18D-1D02-4D82-A306-BCB2B16231E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512437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6132-6A62-4C3B-90E5-6126FB2D3F7F}" type="datetimeFigureOut">
              <a:rPr lang="es-EC" smtClean="0"/>
              <a:pPr/>
              <a:t>09/10/2014</a:t>
            </a:fld>
            <a:endParaRPr lang="es-EC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B18D-1D02-4D82-A306-BCB2B16231E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172305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6132-6A62-4C3B-90E5-6126FB2D3F7F}" type="datetimeFigureOut">
              <a:rPr lang="es-EC" smtClean="0"/>
              <a:pPr/>
              <a:t>09/10/2014</a:t>
            </a:fld>
            <a:endParaRPr lang="es-EC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B18D-1D02-4D82-A306-BCB2B16231E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50553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6132-6A62-4C3B-90E5-6126FB2D3F7F}" type="datetimeFigureOut">
              <a:rPr lang="es-EC" smtClean="0"/>
              <a:pPr/>
              <a:t>09/10/2014</a:t>
            </a:fld>
            <a:endParaRPr lang="es-EC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B18D-1D02-4D82-A306-BCB2B16231E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828574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6132-6A62-4C3B-90E5-6126FB2D3F7F}" type="datetimeFigureOut">
              <a:rPr lang="es-EC" smtClean="0"/>
              <a:pPr/>
              <a:t>09/10/2014</a:t>
            </a:fld>
            <a:endParaRPr lang="es-EC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B18D-1D02-4D82-A306-BCB2B16231E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788330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6132-6A62-4C3B-90E5-6126FB2D3F7F}" type="datetimeFigureOut">
              <a:rPr lang="es-EC" smtClean="0"/>
              <a:pPr/>
              <a:t>09/10/2014</a:t>
            </a:fld>
            <a:endParaRPr lang="es-EC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B18D-1D02-4D82-A306-BCB2B16231E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659598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6132-6A62-4C3B-90E5-6126FB2D3F7F}" type="datetimeFigureOut">
              <a:rPr lang="es-EC" smtClean="0"/>
              <a:pPr/>
              <a:t>09/10/2014</a:t>
            </a:fld>
            <a:endParaRPr lang="es-EC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B18D-1D02-4D82-A306-BCB2B16231E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07170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36132-6A62-4C3B-90E5-6126FB2D3F7F}" type="datetimeFigureOut">
              <a:rPr lang="es-EC" smtClean="0"/>
              <a:pPr/>
              <a:t>09/10/2014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AB18D-1D02-4D82-A306-BCB2B16231E5}" type="slidenum">
              <a:rPr lang="es-EC" smtClean="0"/>
              <a:pPr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46598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5288031" y="655578"/>
            <a:ext cx="3244409" cy="1761728"/>
            <a:chOff x="228600" y="152400"/>
            <a:chExt cx="2895600" cy="1219200"/>
          </a:xfrm>
        </p:grpSpPr>
        <p:grpSp>
          <p:nvGrpSpPr>
            <p:cNvPr id="5" name="4 Grupo"/>
            <p:cNvGrpSpPr/>
            <p:nvPr/>
          </p:nvGrpSpPr>
          <p:grpSpPr>
            <a:xfrm>
              <a:off x="228600" y="381000"/>
              <a:ext cx="2895600" cy="990600"/>
              <a:chOff x="152400" y="76200"/>
              <a:chExt cx="2895600" cy="990600"/>
            </a:xfrm>
          </p:grpSpPr>
          <p:sp>
            <p:nvSpPr>
              <p:cNvPr id="7" name="6 CuadroTexto"/>
              <p:cNvSpPr txBox="1"/>
              <p:nvPr/>
            </p:nvSpPr>
            <p:spPr>
              <a:xfrm>
                <a:off x="152400" y="76200"/>
                <a:ext cx="224175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2400" b="1" dirty="0" smtClean="0">
                    <a:solidFill>
                      <a:srgbClr val="FF6600"/>
                    </a:solidFill>
                    <a:latin typeface="Tempus Sans ITC" pitchFamily="82" charset="0"/>
                  </a:rPr>
                  <a:t>Hacienda </a:t>
                </a:r>
                <a:endParaRPr lang="es-EC" sz="2400" b="1" dirty="0">
                  <a:solidFill>
                    <a:srgbClr val="FF6600"/>
                  </a:solidFill>
                  <a:latin typeface="Tempus Sans ITC" pitchFamily="82" charset="0"/>
                </a:endParaRPr>
              </a:p>
            </p:txBody>
          </p:sp>
          <p:sp>
            <p:nvSpPr>
              <p:cNvPr id="8" name="7 CuadroTexto"/>
              <p:cNvSpPr txBox="1"/>
              <p:nvPr/>
            </p:nvSpPr>
            <p:spPr>
              <a:xfrm>
                <a:off x="533400" y="304800"/>
                <a:ext cx="24285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3600" b="1" dirty="0" smtClean="0">
                    <a:solidFill>
                      <a:srgbClr val="00421E"/>
                    </a:solidFill>
                    <a:latin typeface="Rage Italic" pitchFamily="66" charset="0"/>
                  </a:rPr>
                  <a:t>Rio Blanco </a:t>
                </a:r>
                <a:endParaRPr lang="es-EC" sz="3600" b="1" dirty="0">
                  <a:solidFill>
                    <a:srgbClr val="00421E"/>
                  </a:solidFill>
                  <a:latin typeface="Rage Italic" pitchFamily="66" charset="0"/>
                </a:endParaRPr>
              </a:p>
            </p:txBody>
          </p:sp>
          <p:sp>
            <p:nvSpPr>
              <p:cNvPr id="9" name="8 CuadroTexto"/>
              <p:cNvSpPr txBox="1"/>
              <p:nvPr/>
            </p:nvSpPr>
            <p:spPr>
              <a:xfrm>
                <a:off x="1864693" y="693384"/>
                <a:ext cx="1183307" cy="3734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C" sz="1000" dirty="0" smtClean="0"/>
                  <a:t>Lasso-Cotopaxi</a:t>
                </a:r>
                <a:endParaRPr lang="es-EC" sz="1000" dirty="0"/>
              </a:p>
            </p:txBody>
          </p:sp>
        </p:grpSp>
        <p:sp>
          <p:nvSpPr>
            <p:cNvPr id="6" name="5 Rectángulo"/>
            <p:cNvSpPr/>
            <p:nvPr/>
          </p:nvSpPr>
          <p:spPr>
            <a:xfrm>
              <a:off x="685800" y="152400"/>
              <a:ext cx="23622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C" sz="2000" b="1" dirty="0" smtClean="0">
                  <a:solidFill>
                    <a:srgbClr val="008000"/>
                  </a:solidFill>
                  <a:latin typeface="Tempus Sans ITC" pitchFamily="82" charset="0"/>
                </a:rPr>
                <a:t>Agro</a:t>
              </a:r>
              <a:r>
                <a:rPr lang="es-EC" sz="2000" b="1" dirty="0" smtClean="0">
                  <a:latin typeface="Tempus Sans ITC" pitchFamily="82" charset="0"/>
                </a:rPr>
                <a:t> </a:t>
              </a:r>
              <a:r>
                <a:rPr lang="es-EC" sz="2000" b="1" dirty="0" smtClean="0">
                  <a:solidFill>
                    <a:srgbClr val="008000"/>
                  </a:solidFill>
                  <a:latin typeface="Tempus Sans ITC" pitchFamily="82" charset="0"/>
                </a:rPr>
                <a:t>Turismo</a:t>
              </a:r>
              <a:endParaRPr lang="es-EC" sz="2000" dirty="0" smtClean="0">
                <a:solidFill>
                  <a:srgbClr val="008000"/>
                </a:solidFill>
              </a:endParaRPr>
            </a:p>
            <a:p>
              <a:endParaRPr lang="es-EC" sz="2000" dirty="0" smtClean="0">
                <a:solidFill>
                  <a:srgbClr val="008000"/>
                </a:solidFill>
              </a:endParaRPr>
            </a:p>
          </p:txBody>
        </p:sp>
      </p:grpSp>
      <p:sp>
        <p:nvSpPr>
          <p:cNvPr id="16" name="15 Rectángulo"/>
          <p:cNvSpPr/>
          <p:nvPr/>
        </p:nvSpPr>
        <p:spPr>
          <a:xfrm>
            <a:off x="539552" y="5777553"/>
            <a:ext cx="31976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rgbClr val="006600"/>
                </a:solidFill>
              </a:rPr>
              <a:t>Escápate de lo cotidiano</a:t>
            </a:r>
            <a:r>
              <a:rPr lang="es-ES" sz="1400" dirty="0" smtClean="0">
                <a:solidFill>
                  <a:srgbClr val="006600"/>
                </a:solidFill>
              </a:rPr>
              <a:t>,</a:t>
            </a:r>
          </a:p>
          <a:p>
            <a:r>
              <a:rPr lang="es-ES" sz="1400" dirty="0" smtClean="0">
                <a:solidFill>
                  <a:srgbClr val="FF9933"/>
                </a:solidFill>
              </a:rPr>
              <a:t>                                      Disfruta la hacienda </a:t>
            </a:r>
            <a:endParaRPr lang="es-EC" sz="1400" dirty="0">
              <a:solidFill>
                <a:srgbClr val="FF9933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34095" y="332656"/>
            <a:ext cx="402046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Manual del </a:t>
            </a:r>
            <a:r>
              <a:rPr lang="es-E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Empleado </a:t>
            </a:r>
            <a:endParaRPr lang="es-E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pSp>
        <p:nvGrpSpPr>
          <p:cNvPr id="11" name="10 Grupo"/>
          <p:cNvGrpSpPr/>
          <p:nvPr/>
        </p:nvGrpSpPr>
        <p:grpSpPr>
          <a:xfrm>
            <a:off x="395536" y="2469296"/>
            <a:ext cx="5438098" cy="2628934"/>
            <a:chOff x="2238939" y="1302739"/>
            <a:chExt cx="9364425" cy="5603738"/>
          </a:xfrm>
        </p:grpSpPr>
        <p:grpSp>
          <p:nvGrpSpPr>
            <p:cNvPr id="12" name="11 Grupo"/>
            <p:cNvGrpSpPr/>
            <p:nvPr/>
          </p:nvGrpSpPr>
          <p:grpSpPr>
            <a:xfrm>
              <a:off x="2238939" y="1302739"/>
              <a:ext cx="6384384" cy="5154930"/>
              <a:chOff x="2238939" y="1302739"/>
              <a:chExt cx="6384384" cy="5154930"/>
            </a:xfrm>
          </p:grpSpPr>
          <p:pic>
            <p:nvPicPr>
              <p:cNvPr id="14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38939" y="1302739"/>
                <a:ext cx="6248401" cy="51549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5" name="14 CuadroTexto"/>
              <p:cNvSpPr txBox="1"/>
              <p:nvPr/>
            </p:nvSpPr>
            <p:spPr>
              <a:xfrm>
                <a:off x="4965723" y="4960214"/>
                <a:ext cx="3657600" cy="1115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2800" b="1" dirty="0" smtClean="0">
                    <a:solidFill>
                      <a:srgbClr val="FF6600"/>
                    </a:solidFill>
                    <a:latin typeface="Tempus Sans ITC" pitchFamily="82" charset="0"/>
                  </a:rPr>
                  <a:t>Hacienda </a:t>
                </a:r>
                <a:endParaRPr lang="es-EC" sz="2800" b="1" dirty="0">
                  <a:solidFill>
                    <a:srgbClr val="FF6600"/>
                  </a:solidFill>
                  <a:latin typeface="Tempus Sans ITC" pitchFamily="82" charset="0"/>
                </a:endParaRPr>
              </a:p>
            </p:txBody>
          </p:sp>
        </p:grpSp>
        <p:sp>
          <p:nvSpPr>
            <p:cNvPr id="13" name="12 CuadroTexto"/>
            <p:cNvSpPr txBox="1"/>
            <p:nvPr/>
          </p:nvSpPr>
          <p:spPr>
            <a:xfrm>
              <a:off x="5531944" y="5791201"/>
              <a:ext cx="6071420" cy="1115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28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Rage Italic" pitchFamily="66" charset="0"/>
                </a:rPr>
                <a:t>Rio Blanco </a:t>
              </a:r>
              <a:endParaRPr lang="es-EC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Rage Italic" pitchFamily="66" charset="0"/>
              </a:endParaRPr>
            </a:p>
          </p:txBody>
        </p:sp>
      </p:grpSp>
      <p:grpSp>
        <p:nvGrpSpPr>
          <p:cNvPr id="18" name="17 Grupo"/>
          <p:cNvGrpSpPr/>
          <p:nvPr/>
        </p:nvGrpSpPr>
        <p:grpSpPr>
          <a:xfrm>
            <a:off x="-36512" y="-27384"/>
            <a:ext cx="9158398" cy="7128792"/>
            <a:chOff x="-12122" y="0"/>
            <a:chExt cx="9158398" cy="6885637"/>
          </a:xfrm>
        </p:grpSpPr>
        <p:sp>
          <p:nvSpPr>
            <p:cNvPr id="19" name="18 Rectángulo"/>
            <p:cNvSpPr/>
            <p:nvPr/>
          </p:nvSpPr>
          <p:spPr>
            <a:xfrm>
              <a:off x="0" y="0"/>
              <a:ext cx="9144000" cy="152400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0" name="19 Rectángulo"/>
            <p:cNvSpPr/>
            <p:nvPr/>
          </p:nvSpPr>
          <p:spPr>
            <a:xfrm>
              <a:off x="-12122" y="6669360"/>
              <a:ext cx="9144000" cy="188642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1" name="20 Rectángulo"/>
            <p:cNvSpPr/>
            <p:nvPr/>
          </p:nvSpPr>
          <p:spPr>
            <a:xfrm rot="5400000">
              <a:off x="5597954" y="3309680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2" name="21 Rectángulo"/>
            <p:cNvSpPr/>
            <p:nvPr/>
          </p:nvSpPr>
          <p:spPr>
            <a:xfrm rot="5400000">
              <a:off x="-3294526" y="3337316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sp>
        <p:nvSpPr>
          <p:cNvPr id="23" name="22 CuadroTexto"/>
          <p:cNvSpPr txBox="1"/>
          <p:nvPr/>
        </p:nvSpPr>
        <p:spPr>
          <a:xfrm>
            <a:off x="5088128" y="2135500"/>
            <a:ext cx="394836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Misio</a:t>
            </a:r>
          </a:p>
          <a:p>
            <a:endParaRPr lang="es-EC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EC" dirty="0" smtClean="0">
                <a:latin typeface="Times New Roman" pitchFamily="18" charset="0"/>
                <a:cs typeface="Times New Roman" pitchFamily="18" charset="0"/>
              </a:rPr>
              <a:t>Entretener  a ecuatorianos y extranjeros con actividades de agroturismo en un ambiente de hacienda y hogareño</a:t>
            </a:r>
            <a:r>
              <a:rPr lang="es-EC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s-EC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EC" dirty="0" smtClean="0">
                <a:latin typeface="Times New Roman" pitchFamily="18" charset="0"/>
                <a:cs typeface="Times New Roman" pitchFamily="18" charset="0"/>
              </a:rPr>
              <a:t>Proporcionar la mejor comida nacional  de Cotopaxi .</a:t>
            </a:r>
          </a:p>
          <a:p>
            <a:endParaRPr lang="es-EC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EC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EC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Visión</a:t>
            </a:r>
          </a:p>
          <a:p>
            <a:endParaRPr lang="es-EC" b="1" dirty="0" smtClean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EC" dirty="0" smtClean="0">
                <a:latin typeface="Times New Roman" pitchFamily="18" charset="0"/>
                <a:cs typeface="Times New Roman" pitchFamily="18" charset="0"/>
              </a:rPr>
              <a:t>Ser el mejor lugar para el turismo Agrónomo  en el Ecuador</a:t>
            </a:r>
            <a:endParaRPr lang="es-EC" dirty="0">
              <a:latin typeface="Times New Roman" pitchFamily="18" charset="0"/>
              <a:cs typeface="Times New Roman" pitchFamily="18" charset="0"/>
            </a:endParaRPr>
          </a:p>
          <a:p>
            <a:endParaRPr lang="es-EC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EC" b="1" dirty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298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scanear0078.jpg"/>
          <p:cNvPicPr>
            <a:picLocks noChangeAspect="1"/>
          </p:cNvPicPr>
          <p:nvPr/>
        </p:nvPicPr>
        <p:blipFill>
          <a:blip r:embed="rId2"/>
          <a:srcRect l="7843" t="21667" r="5882" b="6667"/>
          <a:stretch>
            <a:fillRect/>
          </a:stretch>
        </p:blipFill>
        <p:spPr>
          <a:xfrm>
            <a:off x="228600" y="1622372"/>
            <a:ext cx="4123041" cy="4724400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6011333" y="484221"/>
            <a:ext cx="159979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800" b="1" dirty="0" smtClean="0"/>
              <a:t>HISTORIA</a:t>
            </a:r>
          </a:p>
          <a:p>
            <a:endParaRPr lang="es-EC" dirty="0"/>
          </a:p>
        </p:txBody>
      </p:sp>
      <p:cxnSp>
        <p:nvCxnSpPr>
          <p:cNvPr id="11" name="10 Conector recto"/>
          <p:cNvCxnSpPr/>
          <p:nvPr/>
        </p:nvCxnSpPr>
        <p:spPr>
          <a:xfrm>
            <a:off x="4572000" y="0"/>
            <a:ext cx="0" cy="685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4649234" y="1571383"/>
            <a:ext cx="4248471" cy="452431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Esta hacienda  en sus inicios fueron extensiones de tierra que pertenecieron a la familia latacungueña Enríquez-Gallo aproximadamente en 1890. La cual poseía la mayor parte de tierras de la parroquia de </a:t>
            </a:r>
            <a:r>
              <a:rPr kumimoji="0" lang="es-E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Tanicuqui</a:t>
            </a: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-Lasso. </a:t>
            </a:r>
            <a:r>
              <a:rPr kumimoji="0" lang="es-EC" sz="12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Alberto Enríquez Gallo,</a:t>
            </a:r>
            <a:r>
              <a:rPr kumimoji="0" lang="es-ES" sz="12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hijo de </a:t>
            </a:r>
            <a:r>
              <a:rPr kumimoji="0" lang="es-EC" sz="12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Luis Cornelio Enríquez Galo fue propietario de las  parcelas que actual  hacen a la hacienda Rio Blanco. </a:t>
            </a: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200" b="0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2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Alberto Enríquez Gallo, militar y político ecuatoriano. Nació el 24 de julio de 1894 en la hacienda Santa Rosa Grande, de propiedad de su padre, en la parroquia </a:t>
            </a:r>
            <a:r>
              <a:rPr kumimoji="0" lang="es-EC" sz="1200" b="0" i="0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Tanicuchí</a:t>
            </a:r>
            <a:r>
              <a:rPr kumimoji="0" lang="es-EC" sz="12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cantón Latacunga, provincia de Cotopaxi. </a:t>
            </a:r>
            <a:endParaRPr kumimoji="0" lang="es-EC" sz="1200" b="0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C" sz="1200" dirty="0" bmk="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Luego por el año de 1940, pasó a ser propiedad del ingeniero Nicolás Vélez “quien utilizó todo su conocimiento, dinero y energía para construir el gran establo con el objetivo de tener 1000 cabezas de ganado. Al terminar esta majestuosa obra en 1949, el Ing.  Vélez y decidió vender la hacienda por cuanto su profesión demandaba más tiempo en la ciudad. En 1958 el Dr. Alejandro Paz, latacungueño, compró la hacienda”. </a:t>
            </a:r>
            <a:r>
              <a:rPr kumimoji="0" lang="es-EC" sz="12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(Paz, 2013) </a:t>
            </a: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“El  nombre de la hacienda se da debido a que por esta atraviesa un riachuelo cuya agua es blanquecina”. </a:t>
            </a:r>
            <a:r>
              <a:rPr kumimoji="0" lang="es-EC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(Paz, 2013)</a:t>
            </a:r>
            <a:endParaRPr kumimoji="0" lang="es-EC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s-EC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" name="15 Grupo"/>
          <p:cNvGrpSpPr/>
          <p:nvPr/>
        </p:nvGrpSpPr>
        <p:grpSpPr>
          <a:xfrm>
            <a:off x="-12122" y="0"/>
            <a:ext cx="9158398" cy="6885637"/>
            <a:chOff x="-12122" y="0"/>
            <a:chExt cx="9158398" cy="6885637"/>
          </a:xfrm>
        </p:grpSpPr>
        <p:sp>
          <p:nvSpPr>
            <p:cNvPr id="17" name="16 Rectángulo"/>
            <p:cNvSpPr/>
            <p:nvPr/>
          </p:nvSpPr>
          <p:spPr>
            <a:xfrm>
              <a:off x="0" y="0"/>
              <a:ext cx="9144000" cy="152400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-12122" y="6669360"/>
              <a:ext cx="9144000" cy="188642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9" name="18 Rectángulo"/>
            <p:cNvSpPr/>
            <p:nvPr/>
          </p:nvSpPr>
          <p:spPr>
            <a:xfrm rot="5400000">
              <a:off x="5597954" y="3309680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0" name="19 Rectángulo"/>
            <p:cNvSpPr/>
            <p:nvPr/>
          </p:nvSpPr>
          <p:spPr>
            <a:xfrm rot="5400000">
              <a:off x="-3294526" y="3337316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cxnSp>
        <p:nvCxnSpPr>
          <p:cNvPr id="21" name="20 Conector recto"/>
          <p:cNvCxnSpPr/>
          <p:nvPr/>
        </p:nvCxnSpPr>
        <p:spPr>
          <a:xfrm>
            <a:off x="0" y="1103531"/>
            <a:ext cx="9170350" cy="27021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21 Grupo"/>
          <p:cNvGrpSpPr/>
          <p:nvPr/>
        </p:nvGrpSpPr>
        <p:grpSpPr>
          <a:xfrm>
            <a:off x="224951" y="195190"/>
            <a:ext cx="2895600" cy="1219200"/>
            <a:chOff x="228600" y="152400"/>
            <a:chExt cx="2895600" cy="1219200"/>
          </a:xfrm>
        </p:grpSpPr>
        <p:grpSp>
          <p:nvGrpSpPr>
            <p:cNvPr id="23" name="22 Grupo"/>
            <p:cNvGrpSpPr/>
            <p:nvPr/>
          </p:nvGrpSpPr>
          <p:grpSpPr>
            <a:xfrm>
              <a:off x="228600" y="381000"/>
              <a:ext cx="2895600" cy="990600"/>
              <a:chOff x="152400" y="76200"/>
              <a:chExt cx="2895600" cy="990600"/>
            </a:xfrm>
          </p:grpSpPr>
          <p:sp>
            <p:nvSpPr>
              <p:cNvPr id="25" name="24 CuadroTexto"/>
              <p:cNvSpPr txBox="1"/>
              <p:nvPr/>
            </p:nvSpPr>
            <p:spPr>
              <a:xfrm>
                <a:off x="152400" y="76200"/>
                <a:ext cx="224175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2400" b="1" dirty="0" smtClean="0">
                    <a:solidFill>
                      <a:srgbClr val="FF6600"/>
                    </a:solidFill>
                    <a:latin typeface="Tempus Sans ITC" pitchFamily="82" charset="0"/>
                  </a:rPr>
                  <a:t>Hacienda </a:t>
                </a:r>
                <a:endParaRPr lang="es-EC" sz="2400" b="1" dirty="0">
                  <a:solidFill>
                    <a:srgbClr val="FF6600"/>
                  </a:solidFill>
                  <a:latin typeface="Tempus Sans ITC" pitchFamily="82" charset="0"/>
                </a:endParaRPr>
              </a:p>
            </p:txBody>
          </p:sp>
          <p:sp>
            <p:nvSpPr>
              <p:cNvPr id="26" name="25 CuadroTexto"/>
              <p:cNvSpPr txBox="1"/>
              <p:nvPr/>
            </p:nvSpPr>
            <p:spPr>
              <a:xfrm>
                <a:off x="533400" y="304800"/>
                <a:ext cx="24285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3600" b="1" dirty="0" smtClean="0">
                    <a:solidFill>
                      <a:srgbClr val="00421E"/>
                    </a:solidFill>
                    <a:latin typeface="Rage Italic" pitchFamily="66" charset="0"/>
                  </a:rPr>
                  <a:t>Rio Blanco </a:t>
                </a:r>
                <a:endParaRPr lang="es-EC" sz="3600" b="1" dirty="0">
                  <a:solidFill>
                    <a:srgbClr val="00421E"/>
                  </a:solidFill>
                  <a:latin typeface="Rage Italic" pitchFamily="66" charset="0"/>
                </a:endParaRPr>
              </a:p>
            </p:txBody>
          </p:sp>
          <p:sp>
            <p:nvSpPr>
              <p:cNvPr id="27" name="26 CuadroTexto"/>
              <p:cNvSpPr txBox="1"/>
              <p:nvPr/>
            </p:nvSpPr>
            <p:spPr>
              <a:xfrm>
                <a:off x="1864693" y="693384"/>
                <a:ext cx="1183307" cy="3734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C" sz="1000" dirty="0" smtClean="0"/>
                  <a:t>Lasso-Cotopaxi</a:t>
                </a:r>
                <a:endParaRPr lang="es-EC" sz="1000" dirty="0"/>
              </a:p>
            </p:txBody>
          </p:sp>
        </p:grpSp>
        <p:sp>
          <p:nvSpPr>
            <p:cNvPr id="24" name="23 Rectángulo"/>
            <p:cNvSpPr/>
            <p:nvPr/>
          </p:nvSpPr>
          <p:spPr>
            <a:xfrm>
              <a:off x="685800" y="152400"/>
              <a:ext cx="23622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C" sz="2000" b="1" dirty="0" smtClean="0">
                  <a:solidFill>
                    <a:srgbClr val="008000"/>
                  </a:solidFill>
                  <a:latin typeface="Tempus Sans ITC" pitchFamily="82" charset="0"/>
                </a:rPr>
                <a:t>Agro</a:t>
              </a:r>
              <a:r>
                <a:rPr lang="es-EC" sz="2000" b="1" dirty="0" smtClean="0">
                  <a:latin typeface="Tempus Sans ITC" pitchFamily="82" charset="0"/>
                </a:rPr>
                <a:t> </a:t>
              </a:r>
              <a:r>
                <a:rPr lang="es-EC" sz="2000" b="1" dirty="0" smtClean="0">
                  <a:solidFill>
                    <a:srgbClr val="008000"/>
                  </a:solidFill>
                  <a:latin typeface="Tempus Sans ITC" pitchFamily="82" charset="0"/>
                </a:rPr>
                <a:t>Turismo</a:t>
              </a:r>
              <a:endParaRPr lang="es-EC" sz="2000" dirty="0" smtClean="0">
                <a:solidFill>
                  <a:srgbClr val="008000"/>
                </a:solidFill>
              </a:endParaRPr>
            </a:p>
            <a:p>
              <a:endParaRPr lang="es-EC" sz="2000" dirty="0" smtClean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072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380256" y="228600"/>
            <a:ext cx="2895600" cy="1219200"/>
            <a:chOff x="228600" y="152400"/>
            <a:chExt cx="2895600" cy="1219200"/>
          </a:xfrm>
        </p:grpSpPr>
        <p:grpSp>
          <p:nvGrpSpPr>
            <p:cNvPr id="3" name="2 Grupo"/>
            <p:cNvGrpSpPr/>
            <p:nvPr/>
          </p:nvGrpSpPr>
          <p:grpSpPr>
            <a:xfrm>
              <a:off x="228600" y="381000"/>
              <a:ext cx="2895600" cy="990600"/>
              <a:chOff x="152400" y="76200"/>
              <a:chExt cx="2895600" cy="990600"/>
            </a:xfrm>
          </p:grpSpPr>
          <p:sp>
            <p:nvSpPr>
              <p:cNvPr id="5" name="4 CuadroTexto"/>
              <p:cNvSpPr txBox="1"/>
              <p:nvPr/>
            </p:nvSpPr>
            <p:spPr>
              <a:xfrm>
                <a:off x="152400" y="76200"/>
                <a:ext cx="224175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2400" b="1" dirty="0" smtClean="0">
                    <a:solidFill>
                      <a:srgbClr val="FF6600"/>
                    </a:solidFill>
                    <a:latin typeface="Tempus Sans ITC" pitchFamily="82" charset="0"/>
                  </a:rPr>
                  <a:t>Hacienda </a:t>
                </a:r>
                <a:endParaRPr lang="es-EC" sz="2400" b="1" dirty="0">
                  <a:solidFill>
                    <a:srgbClr val="FF6600"/>
                  </a:solidFill>
                  <a:latin typeface="Tempus Sans ITC" pitchFamily="82" charset="0"/>
                </a:endParaRPr>
              </a:p>
            </p:txBody>
          </p:sp>
          <p:sp>
            <p:nvSpPr>
              <p:cNvPr id="6" name="5 CuadroTexto"/>
              <p:cNvSpPr txBox="1"/>
              <p:nvPr/>
            </p:nvSpPr>
            <p:spPr>
              <a:xfrm>
                <a:off x="533400" y="304800"/>
                <a:ext cx="24285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3600" b="1" dirty="0" smtClean="0">
                    <a:solidFill>
                      <a:srgbClr val="00421E"/>
                    </a:solidFill>
                    <a:latin typeface="Rage Italic" pitchFamily="66" charset="0"/>
                  </a:rPr>
                  <a:t>Rio Blanco </a:t>
                </a:r>
                <a:endParaRPr lang="es-EC" sz="3600" b="1" dirty="0">
                  <a:solidFill>
                    <a:srgbClr val="00421E"/>
                  </a:solidFill>
                  <a:latin typeface="Rage Italic" pitchFamily="66" charset="0"/>
                </a:endParaRPr>
              </a:p>
            </p:txBody>
          </p:sp>
          <p:sp>
            <p:nvSpPr>
              <p:cNvPr id="7" name="6 CuadroTexto"/>
              <p:cNvSpPr txBox="1"/>
              <p:nvPr/>
            </p:nvSpPr>
            <p:spPr>
              <a:xfrm>
                <a:off x="1864693" y="693384"/>
                <a:ext cx="1183307" cy="3734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C" sz="1000" dirty="0" smtClean="0"/>
                  <a:t>Lasso-Cotopaxi</a:t>
                </a:r>
                <a:endParaRPr lang="es-EC" sz="1000" dirty="0"/>
              </a:p>
            </p:txBody>
          </p:sp>
        </p:grpSp>
        <p:sp>
          <p:nvSpPr>
            <p:cNvPr id="4" name="3 Rectángulo"/>
            <p:cNvSpPr/>
            <p:nvPr/>
          </p:nvSpPr>
          <p:spPr>
            <a:xfrm>
              <a:off x="685800" y="152400"/>
              <a:ext cx="23622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C" sz="2000" b="1" dirty="0" smtClean="0">
                  <a:solidFill>
                    <a:srgbClr val="008000"/>
                  </a:solidFill>
                  <a:latin typeface="Tempus Sans ITC" pitchFamily="82" charset="0"/>
                </a:rPr>
                <a:t>Agro</a:t>
              </a:r>
              <a:r>
                <a:rPr lang="es-EC" sz="2000" b="1" dirty="0" smtClean="0">
                  <a:latin typeface="Tempus Sans ITC" pitchFamily="82" charset="0"/>
                </a:rPr>
                <a:t> </a:t>
              </a:r>
              <a:r>
                <a:rPr lang="es-EC" sz="2000" b="1" dirty="0" smtClean="0">
                  <a:solidFill>
                    <a:srgbClr val="008000"/>
                  </a:solidFill>
                  <a:latin typeface="Tempus Sans ITC" pitchFamily="82" charset="0"/>
                </a:rPr>
                <a:t>Turismo</a:t>
              </a:r>
              <a:endParaRPr lang="es-EC" sz="2000" dirty="0" smtClean="0">
                <a:solidFill>
                  <a:srgbClr val="008000"/>
                </a:solidFill>
              </a:endParaRPr>
            </a:p>
            <a:p>
              <a:endParaRPr lang="es-EC" sz="2000" dirty="0" smtClean="0">
                <a:solidFill>
                  <a:srgbClr val="008000"/>
                </a:solidFill>
              </a:endParaRPr>
            </a:p>
          </p:txBody>
        </p:sp>
      </p:grpSp>
      <p:cxnSp>
        <p:nvCxnSpPr>
          <p:cNvPr id="8" name="7 Conector recto"/>
          <p:cNvCxnSpPr/>
          <p:nvPr/>
        </p:nvCxnSpPr>
        <p:spPr>
          <a:xfrm>
            <a:off x="4427984" y="0"/>
            <a:ext cx="0" cy="685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5" name="14 Grupo"/>
          <p:cNvGrpSpPr/>
          <p:nvPr/>
        </p:nvGrpSpPr>
        <p:grpSpPr>
          <a:xfrm>
            <a:off x="-12122" y="0"/>
            <a:ext cx="9158398" cy="6885637"/>
            <a:chOff x="-12122" y="0"/>
            <a:chExt cx="9158398" cy="6885637"/>
          </a:xfrm>
        </p:grpSpPr>
        <p:sp>
          <p:nvSpPr>
            <p:cNvPr id="11" name="10 Rectángulo"/>
            <p:cNvSpPr/>
            <p:nvPr/>
          </p:nvSpPr>
          <p:spPr>
            <a:xfrm>
              <a:off x="0" y="0"/>
              <a:ext cx="9144000" cy="152400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-12122" y="6669360"/>
              <a:ext cx="9144000" cy="188642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3" name="12 Rectángulo"/>
            <p:cNvSpPr/>
            <p:nvPr/>
          </p:nvSpPr>
          <p:spPr>
            <a:xfrm rot="5400000">
              <a:off x="5597954" y="3309680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4" name="13 Rectángulo"/>
            <p:cNvSpPr/>
            <p:nvPr/>
          </p:nvSpPr>
          <p:spPr>
            <a:xfrm rot="5400000">
              <a:off x="-3294526" y="3337316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grpSp>
        <p:nvGrpSpPr>
          <p:cNvPr id="16" name="15 Grupo"/>
          <p:cNvGrpSpPr/>
          <p:nvPr/>
        </p:nvGrpSpPr>
        <p:grpSpPr>
          <a:xfrm>
            <a:off x="140278" y="152400"/>
            <a:ext cx="9158398" cy="6885637"/>
            <a:chOff x="-12122" y="0"/>
            <a:chExt cx="9158398" cy="6885637"/>
          </a:xfrm>
        </p:grpSpPr>
        <p:sp>
          <p:nvSpPr>
            <p:cNvPr id="17" name="16 Rectángulo"/>
            <p:cNvSpPr/>
            <p:nvPr/>
          </p:nvSpPr>
          <p:spPr>
            <a:xfrm>
              <a:off x="0" y="0"/>
              <a:ext cx="9144000" cy="152400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-12122" y="6669360"/>
              <a:ext cx="9144000" cy="188642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9" name="18 Rectángulo"/>
            <p:cNvSpPr/>
            <p:nvPr/>
          </p:nvSpPr>
          <p:spPr>
            <a:xfrm rot="5400000">
              <a:off x="5597954" y="3309680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0" name="19 Rectángulo"/>
            <p:cNvSpPr/>
            <p:nvPr/>
          </p:nvSpPr>
          <p:spPr>
            <a:xfrm rot="5400000">
              <a:off x="-3294526" y="3337316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cxnSp>
        <p:nvCxnSpPr>
          <p:cNvPr id="21" name="20 Conector recto"/>
          <p:cNvCxnSpPr/>
          <p:nvPr/>
        </p:nvCxnSpPr>
        <p:spPr>
          <a:xfrm>
            <a:off x="0" y="1103531"/>
            <a:ext cx="9170350" cy="27021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666417" y="1326820"/>
            <a:ext cx="3454152" cy="452431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endParaRPr lang="es-EC" dirty="0" smtClean="0"/>
          </a:p>
          <a:p>
            <a:pPr marL="285750" lvl="0" indent="-285750">
              <a:buFont typeface="Wingdings" pitchFamily="2" charset="2"/>
              <a:buChar char="v"/>
            </a:pPr>
            <a:r>
              <a:rPr lang="es-EC" dirty="0" smtClean="0"/>
              <a:t>“</a:t>
            </a:r>
            <a:r>
              <a:rPr lang="es-EC" dirty="0"/>
              <a:t>Sonría y utilicé el contacto visual positivo en cada encuentro con el huésped</a:t>
            </a:r>
            <a:r>
              <a:rPr lang="es-EC" dirty="0" smtClean="0"/>
              <a:t>.</a:t>
            </a:r>
          </a:p>
          <a:p>
            <a:pPr lvl="0"/>
            <a:endParaRPr lang="es-EC" dirty="0"/>
          </a:p>
          <a:p>
            <a:pPr lvl="0"/>
            <a:r>
              <a:rPr lang="es-EC" dirty="0"/>
              <a:t>Siempre que sea posible, llame a los clientes por su nombre.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es-EC" dirty="0"/>
              <a:t>Las primeras impresiones son impresiones duraderas</a:t>
            </a:r>
            <a:r>
              <a:rPr lang="es-EC" dirty="0" smtClean="0"/>
              <a:t>.</a:t>
            </a:r>
          </a:p>
          <a:p>
            <a:pPr lvl="0"/>
            <a:endParaRPr lang="es-EC" dirty="0"/>
          </a:p>
          <a:p>
            <a:pPr marL="285750" lvl="0" indent="-285750">
              <a:buFont typeface="Wingdings" pitchFamily="2" charset="2"/>
              <a:buChar char="v"/>
            </a:pPr>
            <a:r>
              <a:rPr lang="es-EC" dirty="0"/>
              <a:t>Anticiparse a las necesidades de los huéspedes</a:t>
            </a:r>
            <a:r>
              <a:rPr lang="es-EC" dirty="0" smtClean="0"/>
              <a:t>.</a:t>
            </a:r>
          </a:p>
          <a:p>
            <a:pPr marL="285750" lvl="0" indent="-285750">
              <a:buFont typeface="Wingdings" pitchFamily="2" charset="2"/>
              <a:buChar char="v"/>
            </a:pPr>
            <a:endParaRPr lang="es-EC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es-EC" dirty="0"/>
              <a:t>Practique la actitud de "Yo sí puedo" en todo momento.</a:t>
            </a:r>
          </a:p>
          <a:p>
            <a:pPr marL="285750" lvl="0" indent="-285750">
              <a:buFont typeface="Wingdings" pitchFamily="2" charset="2"/>
              <a:buChar char="v"/>
            </a:pPr>
            <a:endParaRPr lang="es-EC" dirty="0"/>
          </a:p>
        </p:txBody>
      </p:sp>
      <p:sp>
        <p:nvSpPr>
          <p:cNvPr id="10" name="9 Rectángulo"/>
          <p:cNvSpPr/>
          <p:nvPr/>
        </p:nvSpPr>
        <p:spPr>
          <a:xfrm>
            <a:off x="4682807" y="1326819"/>
            <a:ext cx="396043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v"/>
            </a:pPr>
            <a:r>
              <a:rPr lang="es-EC" dirty="0"/>
              <a:t>Con orgullo y profesionalidad actuó como embajador de la marca.</a:t>
            </a:r>
          </a:p>
          <a:p>
            <a:pPr lvl="0"/>
            <a:r>
              <a:rPr lang="es-EC" dirty="0"/>
              <a:t>Ante cualquier error o necesidad (hacerlo su problema, arreglarlo y dar seguimiento</a:t>
            </a:r>
            <a:r>
              <a:rPr lang="es-EC" dirty="0" smtClean="0"/>
              <a:t>). </a:t>
            </a:r>
          </a:p>
          <a:p>
            <a:pPr lvl="0"/>
            <a:endParaRPr lang="es-EC" dirty="0" smtClean="0"/>
          </a:p>
          <a:p>
            <a:pPr marL="285750" lvl="0" indent="-285750">
              <a:buFont typeface="Wingdings" pitchFamily="2" charset="2"/>
              <a:buChar char="v"/>
            </a:pPr>
            <a:r>
              <a:rPr lang="es-EC" dirty="0" smtClean="0"/>
              <a:t>La </a:t>
            </a:r>
            <a:r>
              <a:rPr lang="es-EC" dirty="0"/>
              <a:t>discreción y el respeto son la profesionalidad en lo más fino.</a:t>
            </a:r>
          </a:p>
          <a:p>
            <a:pPr lvl="0"/>
            <a:r>
              <a:rPr lang="es-EC" dirty="0"/>
              <a:t>No hay petición demasiado grande ni detalle demasiado pequeño.</a:t>
            </a:r>
          </a:p>
          <a:p>
            <a:pPr lvl="0"/>
            <a:r>
              <a:rPr lang="es-EC" dirty="0"/>
              <a:t>Piensa antes de hablar y mirar antes de saltar</a:t>
            </a:r>
            <a:r>
              <a:rPr lang="es-EC" dirty="0" smtClean="0"/>
              <a:t>.</a:t>
            </a:r>
          </a:p>
          <a:p>
            <a:pPr lvl="0"/>
            <a:endParaRPr lang="es-EC" dirty="0" smtClean="0"/>
          </a:p>
          <a:p>
            <a:pPr marL="285750" lvl="0" indent="-285750">
              <a:buFont typeface="Wingdings" pitchFamily="2" charset="2"/>
              <a:buChar char="v"/>
            </a:pPr>
            <a:r>
              <a:rPr lang="es-EC" dirty="0" smtClean="0"/>
              <a:t>No </a:t>
            </a:r>
            <a:r>
              <a:rPr lang="es-EC" dirty="0"/>
              <a:t>hay un "yo" en equipo.</a:t>
            </a:r>
          </a:p>
          <a:p>
            <a:pPr lvl="0"/>
            <a:r>
              <a:rPr lang="es-EC" dirty="0"/>
              <a:t>La sugerencia es vender y vender es servir</a:t>
            </a:r>
            <a:r>
              <a:rPr lang="es-EC" dirty="0" smtClean="0"/>
              <a:t>.” 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5037873" y="586517"/>
            <a:ext cx="3518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b="1" dirty="0" smtClean="0"/>
              <a:t>Estándares básicos de la hotelería </a:t>
            </a:r>
            <a:endParaRPr lang="es-EC" b="1" dirty="0"/>
          </a:p>
        </p:txBody>
      </p:sp>
      <p:sp>
        <p:nvSpPr>
          <p:cNvPr id="23" name="22 Rectángulo"/>
          <p:cNvSpPr/>
          <p:nvPr/>
        </p:nvSpPr>
        <p:spPr>
          <a:xfrm>
            <a:off x="7208619" y="6299138"/>
            <a:ext cx="1683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C" dirty="0"/>
              <a:t>(</a:t>
            </a:r>
            <a:r>
              <a:rPr lang="es-EC" dirty="0" err="1"/>
              <a:t>Evenson</a:t>
            </a:r>
            <a:r>
              <a:rPr lang="es-EC" dirty="0"/>
              <a:t>, 2011)</a:t>
            </a:r>
          </a:p>
        </p:txBody>
      </p:sp>
    </p:spTree>
    <p:extLst>
      <p:ext uri="{BB962C8B-B14F-4D97-AF65-F5344CB8AC3E}">
        <p14:creationId xmlns:p14="http://schemas.microsoft.com/office/powerpoint/2010/main" val="3584310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31" y="1772816"/>
            <a:ext cx="3059181" cy="424847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13 Conector recto"/>
          <p:cNvCxnSpPr/>
          <p:nvPr/>
        </p:nvCxnSpPr>
        <p:spPr>
          <a:xfrm>
            <a:off x="4427984" y="0"/>
            <a:ext cx="0" cy="685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4626874" y="1265080"/>
            <a:ext cx="415561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>
                <a:latin typeface="Times New Roman" pitchFamily="18" charset="0"/>
                <a:cs typeface="Times New Roman" pitchFamily="18" charset="0"/>
              </a:rPr>
              <a:t>Nuestra Empresa  se enfoca en la  calidez humana de nuestros trabajadores, por el  ambiente hogareño de nuestra empresa y por la alta calidad en el servicio a nuestros  clientes.</a:t>
            </a:r>
          </a:p>
          <a:p>
            <a:endParaRPr lang="es-EC" dirty="0">
              <a:latin typeface="Times New Roman" pitchFamily="18" charset="0"/>
              <a:cs typeface="Times New Roman" pitchFamily="18" charset="0"/>
            </a:endParaRPr>
          </a:p>
          <a:p>
            <a:r>
              <a:rPr lang="es-EC" dirty="0" smtClean="0">
                <a:latin typeface="Times New Roman" pitchFamily="18" charset="0"/>
                <a:cs typeface="Times New Roman" pitchFamily="18" charset="0"/>
              </a:rPr>
              <a:t>Nuestros clientes son lo mas importante  para Hacienda Rio blanco.</a:t>
            </a:r>
          </a:p>
          <a:p>
            <a:endParaRPr lang="es-EC" dirty="0">
              <a:latin typeface="Times New Roman" pitchFamily="18" charset="0"/>
              <a:cs typeface="Times New Roman" pitchFamily="18" charset="0"/>
            </a:endParaRPr>
          </a:p>
          <a:p>
            <a:r>
              <a:rPr lang="es-EC" dirty="0" smtClean="0">
                <a:latin typeface="Times New Roman" pitchFamily="18" charset="0"/>
                <a:cs typeface="Times New Roman" pitchFamily="18" charset="0"/>
              </a:rPr>
              <a:t>Para  satisfacer a nuestros clientes debemos  conocerlos. </a:t>
            </a:r>
          </a:p>
          <a:p>
            <a:r>
              <a:rPr lang="es-EC" dirty="0" smtClean="0">
                <a:latin typeface="Times New Roman" pitchFamily="18" charset="0"/>
                <a:cs typeface="Times New Roman" pitchFamily="18" charset="0"/>
              </a:rPr>
              <a:t>Son en su mayoría  Familias ecuatorianas, de la cuidad de Quito,  que buscan relajarse compartiendo con su familia  en el campo. Disfrutar de muy buena comida nacional, y actividades al aire libre. En un área  segura, tranquila, limpia </a:t>
            </a:r>
            <a:r>
              <a:rPr lang="es-EC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s-EC" sz="1400" dirty="0">
              <a:latin typeface="Times New Roman" pitchFamily="18" charset="0"/>
              <a:cs typeface="Times New Roman" pitchFamily="18" charset="0"/>
            </a:endParaRPr>
          </a:p>
          <a:p>
            <a:endParaRPr lang="es-EC" dirty="0"/>
          </a:p>
        </p:txBody>
      </p:sp>
      <p:grpSp>
        <p:nvGrpSpPr>
          <p:cNvPr id="15" name="14 Grupo"/>
          <p:cNvGrpSpPr/>
          <p:nvPr/>
        </p:nvGrpSpPr>
        <p:grpSpPr>
          <a:xfrm>
            <a:off x="-12122" y="0"/>
            <a:ext cx="9158398" cy="6885637"/>
            <a:chOff x="-12122" y="0"/>
            <a:chExt cx="9158398" cy="6885637"/>
          </a:xfrm>
        </p:grpSpPr>
        <p:sp>
          <p:nvSpPr>
            <p:cNvPr id="16" name="15 Rectángulo"/>
            <p:cNvSpPr/>
            <p:nvPr/>
          </p:nvSpPr>
          <p:spPr>
            <a:xfrm>
              <a:off x="0" y="0"/>
              <a:ext cx="9144000" cy="152400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-12122" y="6669360"/>
              <a:ext cx="9144000" cy="188642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8" name="17 Rectángulo"/>
            <p:cNvSpPr/>
            <p:nvPr/>
          </p:nvSpPr>
          <p:spPr>
            <a:xfrm rot="5400000">
              <a:off x="5597954" y="3309680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9" name="18 Rectángulo"/>
            <p:cNvSpPr/>
            <p:nvPr/>
          </p:nvSpPr>
          <p:spPr>
            <a:xfrm rot="5400000">
              <a:off x="-3294526" y="3337316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cxnSp>
        <p:nvCxnSpPr>
          <p:cNvPr id="20" name="19 Conector recto"/>
          <p:cNvCxnSpPr/>
          <p:nvPr/>
        </p:nvCxnSpPr>
        <p:spPr>
          <a:xfrm>
            <a:off x="0" y="1103531"/>
            <a:ext cx="9170350" cy="27021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20 Grupo"/>
          <p:cNvGrpSpPr/>
          <p:nvPr/>
        </p:nvGrpSpPr>
        <p:grpSpPr>
          <a:xfrm>
            <a:off x="251520" y="250686"/>
            <a:ext cx="2895600" cy="1219200"/>
            <a:chOff x="228600" y="152400"/>
            <a:chExt cx="2895600" cy="1219200"/>
          </a:xfrm>
        </p:grpSpPr>
        <p:grpSp>
          <p:nvGrpSpPr>
            <p:cNvPr id="22" name="21 Grupo"/>
            <p:cNvGrpSpPr/>
            <p:nvPr/>
          </p:nvGrpSpPr>
          <p:grpSpPr>
            <a:xfrm>
              <a:off x="228600" y="381000"/>
              <a:ext cx="2895600" cy="990600"/>
              <a:chOff x="152400" y="76200"/>
              <a:chExt cx="2895600" cy="990600"/>
            </a:xfrm>
          </p:grpSpPr>
          <p:sp>
            <p:nvSpPr>
              <p:cNvPr id="24" name="23 CuadroTexto"/>
              <p:cNvSpPr txBox="1"/>
              <p:nvPr/>
            </p:nvSpPr>
            <p:spPr>
              <a:xfrm>
                <a:off x="152400" y="76200"/>
                <a:ext cx="224175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2400" b="1" dirty="0" smtClean="0">
                    <a:solidFill>
                      <a:srgbClr val="FF6600"/>
                    </a:solidFill>
                    <a:latin typeface="Tempus Sans ITC" pitchFamily="82" charset="0"/>
                  </a:rPr>
                  <a:t>Hacienda </a:t>
                </a:r>
                <a:endParaRPr lang="es-EC" sz="2400" b="1" dirty="0">
                  <a:solidFill>
                    <a:srgbClr val="FF6600"/>
                  </a:solidFill>
                  <a:latin typeface="Tempus Sans ITC" pitchFamily="82" charset="0"/>
                </a:endParaRPr>
              </a:p>
            </p:txBody>
          </p:sp>
          <p:sp>
            <p:nvSpPr>
              <p:cNvPr id="25" name="24 CuadroTexto"/>
              <p:cNvSpPr txBox="1"/>
              <p:nvPr/>
            </p:nvSpPr>
            <p:spPr>
              <a:xfrm>
                <a:off x="533400" y="304800"/>
                <a:ext cx="24285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3600" b="1" dirty="0" smtClean="0">
                    <a:solidFill>
                      <a:srgbClr val="00421E"/>
                    </a:solidFill>
                    <a:latin typeface="Rage Italic" pitchFamily="66" charset="0"/>
                  </a:rPr>
                  <a:t>Rio Blanco </a:t>
                </a:r>
                <a:endParaRPr lang="es-EC" sz="3600" b="1" dirty="0">
                  <a:solidFill>
                    <a:srgbClr val="00421E"/>
                  </a:solidFill>
                  <a:latin typeface="Rage Italic" pitchFamily="66" charset="0"/>
                </a:endParaRPr>
              </a:p>
            </p:txBody>
          </p:sp>
          <p:sp>
            <p:nvSpPr>
              <p:cNvPr id="26" name="25 CuadroTexto"/>
              <p:cNvSpPr txBox="1"/>
              <p:nvPr/>
            </p:nvSpPr>
            <p:spPr>
              <a:xfrm>
                <a:off x="1864693" y="693384"/>
                <a:ext cx="1183307" cy="3734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C" sz="1000" dirty="0" smtClean="0"/>
                  <a:t>Lasso-Cotopaxi</a:t>
                </a:r>
                <a:endParaRPr lang="es-EC" sz="1000" dirty="0"/>
              </a:p>
            </p:txBody>
          </p:sp>
        </p:grpSp>
        <p:sp>
          <p:nvSpPr>
            <p:cNvPr id="23" name="22 Rectángulo"/>
            <p:cNvSpPr/>
            <p:nvPr/>
          </p:nvSpPr>
          <p:spPr>
            <a:xfrm>
              <a:off x="685800" y="152400"/>
              <a:ext cx="23622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C" sz="2000" b="1" dirty="0" smtClean="0">
                  <a:solidFill>
                    <a:srgbClr val="008000"/>
                  </a:solidFill>
                  <a:latin typeface="Tempus Sans ITC" pitchFamily="82" charset="0"/>
                </a:rPr>
                <a:t>Agro</a:t>
              </a:r>
              <a:r>
                <a:rPr lang="es-EC" sz="2000" b="1" dirty="0" smtClean="0">
                  <a:latin typeface="Tempus Sans ITC" pitchFamily="82" charset="0"/>
                </a:rPr>
                <a:t> </a:t>
              </a:r>
              <a:r>
                <a:rPr lang="es-EC" sz="2000" b="1" dirty="0" smtClean="0">
                  <a:solidFill>
                    <a:srgbClr val="008000"/>
                  </a:solidFill>
                  <a:latin typeface="Tempus Sans ITC" pitchFamily="82" charset="0"/>
                </a:rPr>
                <a:t>Turismo</a:t>
              </a:r>
              <a:endParaRPr lang="es-EC" sz="2000" dirty="0" smtClean="0">
                <a:solidFill>
                  <a:srgbClr val="008000"/>
                </a:solidFill>
              </a:endParaRPr>
            </a:p>
            <a:p>
              <a:endParaRPr lang="es-EC" sz="2000" dirty="0" smtClean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5005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4 Marcador de contenido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57400"/>
            <a:ext cx="3587601" cy="33818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12 Conector recto"/>
          <p:cNvCxnSpPr/>
          <p:nvPr/>
        </p:nvCxnSpPr>
        <p:spPr>
          <a:xfrm>
            <a:off x="4427984" y="0"/>
            <a:ext cx="0" cy="685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1 Rectángulo"/>
          <p:cNvSpPr/>
          <p:nvPr/>
        </p:nvSpPr>
        <p:spPr>
          <a:xfrm>
            <a:off x="228600" y="1371600"/>
            <a:ext cx="391135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Uso del Uniforme</a:t>
            </a:r>
            <a:endParaRPr lang="es-E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8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572000" y="1547500"/>
            <a:ext cx="4248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Para Hacienda Rio Blanco, la imagen de nuestros asociados, es muy importante ya que  son parte crucial en la empresa al ser los  primeros en tener contacto con los clientes.</a:t>
            </a:r>
          </a:p>
          <a:p>
            <a:r>
              <a:rPr lang="es-EC" dirty="0"/>
              <a:t>Los uniformes crean coherencia. Ellos hacen a sus empleados reconocibles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966" y="4293096"/>
            <a:ext cx="211455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200" y="5445224"/>
            <a:ext cx="2124075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14 Grupo"/>
          <p:cNvGrpSpPr/>
          <p:nvPr/>
        </p:nvGrpSpPr>
        <p:grpSpPr>
          <a:xfrm>
            <a:off x="-12122" y="0"/>
            <a:ext cx="9158398" cy="6885637"/>
            <a:chOff x="-12122" y="0"/>
            <a:chExt cx="9158398" cy="6885637"/>
          </a:xfrm>
        </p:grpSpPr>
        <p:sp>
          <p:nvSpPr>
            <p:cNvPr id="16" name="15 Rectángulo"/>
            <p:cNvSpPr/>
            <p:nvPr/>
          </p:nvSpPr>
          <p:spPr>
            <a:xfrm>
              <a:off x="0" y="0"/>
              <a:ext cx="9144000" cy="152400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-12122" y="6669360"/>
              <a:ext cx="9144000" cy="188642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8" name="17 Rectángulo"/>
            <p:cNvSpPr/>
            <p:nvPr/>
          </p:nvSpPr>
          <p:spPr>
            <a:xfrm rot="5400000">
              <a:off x="5597954" y="3309680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9" name="18 Rectángulo"/>
            <p:cNvSpPr/>
            <p:nvPr/>
          </p:nvSpPr>
          <p:spPr>
            <a:xfrm rot="5400000">
              <a:off x="-3294526" y="3337316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cxnSp>
        <p:nvCxnSpPr>
          <p:cNvPr id="20" name="19 Conector recto"/>
          <p:cNvCxnSpPr/>
          <p:nvPr/>
        </p:nvCxnSpPr>
        <p:spPr>
          <a:xfrm>
            <a:off x="254568" y="1066800"/>
            <a:ext cx="9170350" cy="27021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20 Grupo"/>
          <p:cNvGrpSpPr/>
          <p:nvPr/>
        </p:nvGrpSpPr>
        <p:grpSpPr>
          <a:xfrm>
            <a:off x="251520" y="152400"/>
            <a:ext cx="2895600" cy="1219200"/>
            <a:chOff x="228600" y="152400"/>
            <a:chExt cx="2895600" cy="1219200"/>
          </a:xfrm>
        </p:grpSpPr>
        <p:grpSp>
          <p:nvGrpSpPr>
            <p:cNvPr id="22" name="21 Grupo"/>
            <p:cNvGrpSpPr/>
            <p:nvPr/>
          </p:nvGrpSpPr>
          <p:grpSpPr>
            <a:xfrm>
              <a:off x="228600" y="381000"/>
              <a:ext cx="2895600" cy="990600"/>
              <a:chOff x="152400" y="76200"/>
              <a:chExt cx="2895600" cy="990600"/>
            </a:xfrm>
          </p:grpSpPr>
          <p:sp>
            <p:nvSpPr>
              <p:cNvPr id="24" name="23 CuadroTexto"/>
              <p:cNvSpPr txBox="1"/>
              <p:nvPr/>
            </p:nvSpPr>
            <p:spPr>
              <a:xfrm>
                <a:off x="152400" y="76200"/>
                <a:ext cx="224175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2400" b="1" dirty="0" smtClean="0">
                    <a:solidFill>
                      <a:srgbClr val="FF6600"/>
                    </a:solidFill>
                    <a:latin typeface="Tempus Sans ITC" pitchFamily="82" charset="0"/>
                  </a:rPr>
                  <a:t>Hacienda </a:t>
                </a:r>
                <a:endParaRPr lang="es-EC" sz="2400" b="1" dirty="0">
                  <a:solidFill>
                    <a:srgbClr val="FF6600"/>
                  </a:solidFill>
                  <a:latin typeface="Tempus Sans ITC" pitchFamily="82" charset="0"/>
                </a:endParaRPr>
              </a:p>
            </p:txBody>
          </p:sp>
          <p:sp>
            <p:nvSpPr>
              <p:cNvPr id="25" name="24 CuadroTexto"/>
              <p:cNvSpPr txBox="1"/>
              <p:nvPr/>
            </p:nvSpPr>
            <p:spPr>
              <a:xfrm>
                <a:off x="533400" y="304800"/>
                <a:ext cx="24285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3600" b="1" dirty="0" smtClean="0">
                    <a:solidFill>
                      <a:srgbClr val="00421E"/>
                    </a:solidFill>
                    <a:latin typeface="Rage Italic" pitchFamily="66" charset="0"/>
                  </a:rPr>
                  <a:t>Rio Blanco </a:t>
                </a:r>
                <a:endParaRPr lang="es-EC" sz="3600" b="1" dirty="0">
                  <a:solidFill>
                    <a:srgbClr val="00421E"/>
                  </a:solidFill>
                  <a:latin typeface="Rage Italic" pitchFamily="66" charset="0"/>
                </a:endParaRPr>
              </a:p>
            </p:txBody>
          </p:sp>
          <p:sp>
            <p:nvSpPr>
              <p:cNvPr id="26" name="25 CuadroTexto"/>
              <p:cNvSpPr txBox="1"/>
              <p:nvPr/>
            </p:nvSpPr>
            <p:spPr>
              <a:xfrm>
                <a:off x="1864693" y="693384"/>
                <a:ext cx="1183307" cy="3734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C" sz="1000" dirty="0" smtClean="0"/>
                  <a:t>Lasso-Cotopaxi</a:t>
                </a:r>
                <a:endParaRPr lang="es-EC" sz="1000" dirty="0"/>
              </a:p>
            </p:txBody>
          </p:sp>
        </p:grpSp>
        <p:sp>
          <p:nvSpPr>
            <p:cNvPr id="23" name="22 Rectángulo"/>
            <p:cNvSpPr/>
            <p:nvPr/>
          </p:nvSpPr>
          <p:spPr>
            <a:xfrm>
              <a:off x="685800" y="152400"/>
              <a:ext cx="23622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C" sz="2000" b="1" dirty="0" smtClean="0">
                  <a:solidFill>
                    <a:srgbClr val="008000"/>
                  </a:solidFill>
                  <a:latin typeface="Tempus Sans ITC" pitchFamily="82" charset="0"/>
                </a:rPr>
                <a:t>Agro</a:t>
              </a:r>
              <a:r>
                <a:rPr lang="es-EC" sz="2000" b="1" dirty="0" smtClean="0">
                  <a:latin typeface="Tempus Sans ITC" pitchFamily="82" charset="0"/>
                </a:rPr>
                <a:t> </a:t>
              </a:r>
              <a:r>
                <a:rPr lang="es-EC" sz="2000" b="1" dirty="0" smtClean="0">
                  <a:solidFill>
                    <a:srgbClr val="008000"/>
                  </a:solidFill>
                  <a:latin typeface="Tempus Sans ITC" pitchFamily="82" charset="0"/>
                </a:rPr>
                <a:t>Turismo</a:t>
              </a:r>
              <a:endParaRPr lang="es-EC" sz="2000" dirty="0" smtClean="0">
                <a:solidFill>
                  <a:srgbClr val="008000"/>
                </a:solidFill>
              </a:endParaRPr>
            </a:p>
            <a:p>
              <a:endParaRPr lang="es-EC" sz="2000" dirty="0" smtClean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1319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Conector recto"/>
          <p:cNvCxnSpPr/>
          <p:nvPr/>
        </p:nvCxnSpPr>
        <p:spPr>
          <a:xfrm>
            <a:off x="4427984" y="0"/>
            <a:ext cx="0" cy="685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" name="14 Grupo"/>
          <p:cNvGrpSpPr/>
          <p:nvPr/>
        </p:nvGrpSpPr>
        <p:grpSpPr>
          <a:xfrm>
            <a:off x="-12122" y="0"/>
            <a:ext cx="9158398" cy="6885637"/>
            <a:chOff x="-12122" y="0"/>
            <a:chExt cx="9158398" cy="6885637"/>
          </a:xfrm>
        </p:grpSpPr>
        <p:sp>
          <p:nvSpPr>
            <p:cNvPr id="16" name="15 Rectángulo"/>
            <p:cNvSpPr/>
            <p:nvPr/>
          </p:nvSpPr>
          <p:spPr>
            <a:xfrm>
              <a:off x="0" y="0"/>
              <a:ext cx="9144000" cy="152400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-12122" y="6669360"/>
              <a:ext cx="9144000" cy="188642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8" name="17 Rectángulo"/>
            <p:cNvSpPr/>
            <p:nvPr/>
          </p:nvSpPr>
          <p:spPr>
            <a:xfrm rot="5400000">
              <a:off x="5597954" y="3309680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9" name="18 Rectángulo"/>
            <p:cNvSpPr/>
            <p:nvPr/>
          </p:nvSpPr>
          <p:spPr>
            <a:xfrm rot="5400000">
              <a:off x="-3294526" y="3337316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cxnSp>
        <p:nvCxnSpPr>
          <p:cNvPr id="20" name="19 Conector recto"/>
          <p:cNvCxnSpPr/>
          <p:nvPr/>
        </p:nvCxnSpPr>
        <p:spPr>
          <a:xfrm>
            <a:off x="0" y="1066800"/>
            <a:ext cx="9170350" cy="27021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20 Grupo"/>
          <p:cNvGrpSpPr/>
          <p:nvPr/>
        </p:nvGrpSpPr>
        <p:grpSpPr>
          <a:xfrm>
            <a:off x="251520" y="152400"/>
            <a:ext cx="2895600" cy="1219200"/>
            <a:chOff x="228600" y="152400"/>
            <a:chExt cx="2895600" cy="1219200"/>
          </a:xfrm>
        </p:grpSpPr>
        <p:grpSp>
          <p:nvGrpSpPr>
            <p:cNvPr id="7" name="21 Grupo"/>
            <p:cNvGrpSpPr/>
            <p:nvPr/>
          </p:nvGrpSpPr>
          <p:grpSpPr>
            <a:xfrm>
              <a:off x="228600" y="381000"/>
              <a:ext cx="2895600" cy="990600"/>
              <a:chOff x="152400" y="76200"/>
              <a:chExt cx="2895600" cy="990600"/>
            </a:xfrm>
          </p:grpSpPr>
          <p:sp>
            <p:nvSpPr>
              <p:cNvPr id="24" name="23 CuadroTexto"/>
              <p:cNvSpPr txBox="1"/>
              <p:nvPr/>
            </p:nvSpPr>
            <p:spPr>
              <a:xfrm>
                <a:off x="152400" y="76200"/>
                <a:ext cx="224175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2400" b="1" dirty="0" smtClean="0">
                    <a:solidFill>
                      <a:srgbClr val="FF6600"/>
                    </a:solidFill>
                    <a:latin typeface="Tempus Sans ITC" pitchFamily="82" charset="0"/>
                  </a:rPr>
                  <a:t>Hacienda </a:t>
                </a:r>
                <a:endParaRPr lang="es-EC" sz="2400" b="1" dirty="0">
                  <a:solidFill>
                    <a:srgbClr val="FF6600"/>
                  </a:solidFill>
                  <a:latin typeface="Tempus Sans ITC" pitchFamily="82" charset="0"/>
                </a:endParaRPr>
              </a:p>
            </p:txBody>
          </p:sp>
          <p:sp>
            <p:nvSpPr>
              <p:cNvPr id="25" name="24 CuadroTexto"/>
              <p:cNvSpPr txBox="1"/>
              <p:nvPr/>
            </p:nvSpPr>
            <p:spPr>
              <a:xfrm>
                <a:off x="533400" y="304800"/>
                <a:ext cx="24285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3600" b="1" dirty="0" smtClean="0">
                    <a:solidFill>
                      <a:srgbClr val="00421E"/>
                    </a:solidFill>
                    <a:latin typeface="Rage Italic" pitchFamily="66" charset="0"/>
                  </a:rPr>
                  <a:t>Rio Blanco </a:t>
                </a:r>
                <a:endParaRPr lang="es-EC" sz="3600" b="1" dirty="0">
                  <a:solidFill>
                    <a:srgbClr val="00421E"/>
                  </a:solidFill>
                  <a:latin typeface="Rage Italic" pitchFamily="66" charset="0"/>
                </a:endParaRPr>
              </a:p>
            </p:txBody>
          </p:sp>
          <p:sp>
            <p:nvSpPr>
              <p:cNvPr id="26" name="25 CuadroTexto"/>
              <p:cNvSpPr txBox="1"/>
              <p:nvPr/>
            </p:nvSpPr>
            <p:spPr>
              <a:xfrm>
                <a:off x="1864693" y="693384"/>
                <a:ext cx="1183307" cy="3734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C" sz="1000" dirty="0" smtClean="0"/>
                  <a:t>Lasso-Cotopaxi</a:t>
                </a:r>
                <a:endParaRPr lang="es-EC" sz="1000" dirty="0"/>
              </a:p>
            </p:txBody>
          </p:sp>
        </p:grpSp>
        <p:sp>
          <p:nvSpPr>
            <p:cNvPr id="23" name="22 Rectángulo"/>
            <p:cNvSpPr/>
            <p:nvPr/>
          </p:nvSpPr>
          <p:spPr>
            <a:xfrm>
              <a:off x="685800" y="152400"/>
              <a:ext cx="23622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C" sz="2000" b="1" dirty="0" smtClean="0">
                  <a:solidFill>
                    <a:srgbClr val="008000"/>
                  </a:solidFill>
                  <a:latin typeface="Tempus Sans ITC" pitchFamily="82" charset="0"/>
                </a:rPr>
                <a:t>Agro</a:t>
              </a:r>
              <a:r>
                <a:rPr lang="es-EC" sz="2000" b="1" dirty="0" smtClean="0">
                  <a:latin typeface="Tempus Sans ITC" pitchFamily="82" charset="0"/>
                </a:rPr>
                <a:t> </a:t>
              </a:r>
              <a:r>
                <a:rPr lang="es-EC" sz="2000" b="1" dirty="0" smtClean="0">
                  <a:solidFill>
                    <a:srgbClr val="008000"/>
                  </a:solidFill>
                  <a:latin typeface="Tempus Sans ITC" pitchFamily="82" charset="0"/>
                </a:rPr>
                <a:t>Turismo</a:t>
              </a:r>
              <a:endParaRPr lang="es-EC" sz="2000" dirty="0" smtClean="0">
                <a:solidFill>
                  <a:srgbClr val="008000"/>
                </a:solidFill>
              </a:endParaRPr>
            </a:p>
            <a:p>
              <a:endParaRPr lang="es-EC" sz="2000" dirty="0" smtClean="0">
                <a:solidFill>
                  <a:srgbClr val="008000"/>
                </a:solidFill>
              </a:endParaRPr>
            </a:p>
          </p:txBody>
        </p:sp>
      </p:grpSp>
      <p:pic>
        <p:nvPicPr>
          <p:cNvPr id="27" name="26 Imagen" descr="002.jpg"/>
          <p:cNvPicPr>
            <a:picLocks noChangeAspect="1"/>
          </p:cNvPicPr>
          <p:nvPr/>
        </p:nvPicPr>
        <p:blipFill>
          <a:blip r:embed="rId3" cstate="print"/>
          <a:srcRect l="32090" t="22222" b="16667"/>
          <a:stretch>
            <a:fillRect/>
          </a:stretch>
        </p:blipFill>
        <p:spPr>
          <a:xfrm rot="10800000">
            <a:off x="685800" y="1981200"/>
            <a:ext cx="3386370" cy="4343400"/>
          </a:xfrm>
          <a:prstGeom prst="rect">
            <a:avLst/>
          </a:prstGeom>
        </p:spPr>
      </p:pic>
      <p:sp>
        <p:nvSpPr>
          <p:cNvPr id="22" name="21 Rectángulo"/>
          <p:cNvSpPr/>
          <p:nvPr/>
        </p:nvSpPr>
        <p:spPr>
          <a:xfrm>
            <a:off x="1001983" y="1339128"/>
            <a:ext cx="29681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</a:rPr>
              <a:t>La Buena Higiene empieza</a:t>
            </a:r>
          </a:p>
          <a:p>
            <a:pPr algn="ctr"/>
            <a:r>
              <a:rPr lang="es-ES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</a:rPr>
              <a:t> desde Casa </a:t>
            </a:r>
            <a:endParaRPr lang="es-ES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8000"/>
              </a:solidFill>
              <a:effectLst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4885866" y="1189862"/>
            <a:ext cx="335854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Manipulación de alimentos </a:t>
            </a:r>
            <a:endParaRPr lang="es-E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8000"/>
              </a:solidFill>
            </a:endParaRPr>
          </a:p>
        </p:txBody>
      </p:sp>
      <p:pic>
        <p:nvPicPr>
          <p:cNvPr id="29" name="28 Imagen" descr="001.jpg"/>
          <p:cNvPicPr>
            <a:picLocks noChangeAspect="1"/>
          </p:cNvPicPr>
          <p:nvPr/>
        </p:nvPicPr>
        <p:blipFill>
          <a:blip r:embed="rId4" cstate="print"/>
          <a:srcRect l="4584" t="51111" r="8314" b="5556"/>
          <a:stretch>
            <a:fillRect/>
          </a:stretch>
        </p:blipFill>
        <p:spPr>
          <a:xfrm rot="10800000">
            <a:off x="4724400" y="1981199"/>
            <a:ext cx="3962400" cy="3746739"/>
          </a:xfrm>
          <a:prstGeom prst="rect">
            <a:avLst/>
          </a:prstGeom>
        </p:spPr>
      </p:pic>
      <p:sp>
        <p:nvSpPr>
          <p:cNvPr id="30" name="29 CuadroTexto"/>
          <p:cNvSpPr txBox="1"/>
          <p:nvPr/>
        </p:nvSpPr>
        <p:spPr>
          <a:xfrm>
            <a:off x="5773193" y="6474768"/>
            <a:ext cx="31422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900" dirty="0" smtClean="0"/>
              <a:t>Tomado del manual de (</a:t>
            </a:r>
            <a:r>
              <a:rPr lang="es-EC" sz="900" dirty="0" err="1" smtClean="0"/>
              <a:t>National</a:t>
            </a:r>
            <a:r>
              <a:rPr lang="es-EC" sz="900" dirty="0" smtClean="0"/>
              <a:t> Restaurant </a:t>
            </a:r>
            <a:r>
              <a:rPr lang="es-EC" sz="900" dirty="0" err="1" smtClean="0"/>
              <a:t>Association</a:t>
            </a:r>
            <a:r>
              <a:rPr lang="es-EC" sz="900" dirty="0" smtClean="0"/>
              <a:t>, 2001)</a:t>
            </a:r>
            <a:endParaRPr lang="es-EC" sz="9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1219200" y="6474768"/>
            <a:ext cx="31422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900" dirty="0" smtClean="0"/>
              <a:t>Tomado del manual de (</a:t>
            </a:r>
            <a:r>
              <a:rPr lang="es-EC" sz="900" dirty="0" err="1" smtClean="0"/>
              <a:t>National</a:t>
            </a:r>
            <a:r>
              <a:rPr lang="es-EC" sz="900" dirty="0" smtClean="0"/>
              <a:t> Restaurant </a:t>
            </a:r>
            <a:r>
              <a:rPr lang="es-EC" sz="900" dirty="0" err="1" smtClean="0"/>
              <a:t>Association</a:t>
            </a:r>
            <a:r>
              <a:rPr lang="es-EC" sz="900" dirty="0" smtClean="0"/>
              <a:t>, 2001)</a:t>
            </a:r>
            <a:endParaRPr lang="es-EC" sz="900" dirty="0"/>
          </a:p>
        </p:txBody>
      </p:sp>
    </p:spTree>
    <p:extLst>
      <p:ext uri="{BB962C8B-B14F-4D97-AF65-F5344CB8AC3E}">
        <p14:creationId xmlns:p14="http://schemas.microsoft.com/office/powerpoint/2010/main" val="1661319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-12122" y="0"/>
            <a:ext cx="9158398" cy="6885637"/>
            <a:chOff x="-12122" y="0"/>
            <a:chExt cx="9158398" cy="6885637"/>
          </a:xfrm>
        </p:grpSpPr>
        <p:sp>
          <p:nvSpPr>
            <p:cNvPr id="3" name="2 Rectángulo"/>
            <p:cNvSpPr/>
            <p:nvPr/>
          </p:nvSpPr>
          <p:spPr>
            <a:xfrm>
              <a:off x="0" y="0"/>
              <a:ext cx="9144000" cy="152400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>
                <a:solidFill>
                  <a:prstClr val="white"/>
                </a:solidFill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-12122" y="6669360"/>
              <a:ext cx="9144000" cy="188642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>
                <a:solidFill>
                  <a:prstClr val="white"/>
                </a:solidFill>
              </a:endParaRPr>
            </a:p>
          </p:txBody>
        </p:sp>
        <p:sp>
          <p:nvSpPr>
            <p:cNvPr id="5" name="4 Rectángulo"/>
            <p:cNvSpPr/>
            <p:nvPr/>
          </p:nvSpPr>
          <p:spPr>
            <a:xfrm rot="5400000">
              <a:off x="5597954" y="3309680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>
                <a:solidFill>
                  <a:prstClr val="white"/>
                </a:solidFill>
              </a:endParaRPr>
            </a:p>
          </p:txBody>
        </p:sp>
        <p:sp>
          <p:nvSpPr>
            <p:cNvPr id="6" name="5 Rectángulo"/>
            <p:cNvSpPr/>
            <p:nvPr/>
          </p:nvSpPr>
          <p:spPr>
            <a:xfrm rot="5400000">
              <a:off x="-3294526" y="3337316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>
                <a:solidFill>
                  <a:prstClr val="white"/>
                </a:solidFill>
              </a:endParaRPr>
            </a:p>
          </p:txBody>
        </p:sp>
      </p:grpSp>
      <p:cxnSp>
        <p:nvCxnSpPr>
          <p:cNvPr id="7" name="6 Conector recto"/>
          <p:cNvCxnSpPr/>
          <p:nvPr/>
        </p:nvCxnSpPr>
        <p:spPr>
          <a:xfrm>
            <a:off x="0" y="990600"/>
            <a:ext cx="9170350" cy="27021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4499992" y="0"/>
            <a:ext cx="0" cy="685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9" name="8 Grupo"/>
          <p:cNvGrpSpPr/>
          <p:nvPr/>
        </p:nvGrpSpPr>
        <p:grpSpPr>
          <a:xfrm>
            <a:off x="236240" y="76200"/>
            <a:ext cx="2895600" cy="1219200"/>
            <a:chOff x="228600" y="152400"/>
            <a:chExt cx="2895600" cy="1219200"/>
          </a:xfrm>
        </p:grpSpPr>
        <p:grpSp>
          <p:nvGrpSpPr>
            <p:cNvPr id="10" name="9 Grupo"/>
            <p:cNvGrpSpPr/>
            <p:nvPr/>
          </p:nvGrpSpPr>
          <p:grpSpPr>
            <a:xfrm>
              <a:off x="228600" y="381000"/>
              <a:ext cx="2895600" cy="990600"/>
              <a:chOff x="152400" y="76200"/>
              <a:chExt cx="2895600" cy="990600"/>
            </a:xfrm>
          </p:grpSpPr>
          <p:sp>
            <p:nvSpPr>
              <p:cNvPr id="12" name="11 CuadroTexto"/>
              <p:cNvSpPr txBox="1"/>
              <p:nvPr/>
            </p:nvSpPr>
            <p:spPr>
              <a:xfrm>
                <a:off x="152400" y="76200"/>
                <a:ext cx="224175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2400" b="1" dirty="0" smtClean="0">
                    <a:solidFill>
                      <a:srgbClr val="FF6600"/>
                    </a:solidFill>
                    <a:latin typeface="Tempus Sans ITC" pitchFamily="82" charset="0"/>
                  </a:rPr>
                  <a:t>Hacienda </a:t>
                </a:r>
                <a:endParaRPr lang="es-EC" sz="2400" b="1" dirty="0">
                  <a:solidFill>
                    <a:srgbClr val="FF6600"/>
                  </a:solidFill>
                  <a:latin typeface="Tempus Sans ITC" pitchFamily="82" charset="0"/>
                </a:endParaRPr>
              </a:p>
            </p:txBody>
          </p:sp>
          <p:sp>
            <p:nvSpPr>
              <p:cNvPr id="13" name="12 CuadroTexto"/>
              <p:cNvSpPr txBox="1"/>
              <p:nvPr/>
            </p:nvSpPr>
            <p:spPr>
              <a:xfrm>
                <a:off x="533400" y="304800"/>
                <a:ext cx="24285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3600" b="1" dirty="0" smtClean="0">
                    <a:solidFill>
                      <a:srgbClr val="00421E"/>
                    </a:solidFill>
                    <a:latin typeface="Rage Italic" pitchFamily="66" charset="0"/>
                  </a:rPr>
                  <a:t>Rio Blanco </a:t>
                </a:r>
                <a:endParaRPr lang="es-EC" sz="3600" b="1" dirty="0">
                  <a:solidFill>
                    <a:srgbClr val="00421E"/>
                  </a:solidFill>
                  <a:latin typeface="Rage Italic" pitchFamily="66" charset="0"/>
                </a:endParaRPr>
              </a:p>
            </p:txBody>
          </p:sp>
          <p:sp>
            <p:nvSpPr>
              <p:cNvPr id="14" name="13 CuadroTexto"/>
              <p:cNvSpPr txBox="1"/>
              <p:nvPr/>
            </p:nvSpPr>
            <p:spPr>
              <a:xfrm>
                <a:off x="1864693" y="693384"/>
                <a:ext cx="1183307" cy="3734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C" sz="1000" dirty="0" smtClean="0">
                    <a:solidFill>
                      <a:prstClr val="black"/>
                    </a:solidFill>
                  </a:rPr>
                  <a:t>Lasso-Cotopaxi</a:t>
                </a:r>
                <a:endParaRPr lang="es-EC" sz="100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1" name="10 Rectángulo"/>
            <p:cNvSpPr/>
            <p:nvPr/>
          </p:nvSpPr>
          <p:spPr>
            <a:xfrm>
              <a:off x="685800" y="152400"/>
              <a:ext cx="23622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C" sz="2000" b="1" dirty="0" smtClean="0">
                  <a:solidFill>
                    <a:srgbClr val="008000"/>
                  </a:solidFill>
                  <a:latin typeface="Tempus Sans ITC" pitchFamily="82" charset="0"/>
                </a:rPr>
                <a:t>Agro</a:t>
              </a:r>
              <a:r>
                <a:rPr lang="es-EC" sz="2000" b="1" dirty="0" smtClean="0">
                  <a:solidFill>
                    <a:prstClr val="black"/>
                  </a:solidFill>
                  <a:latin typeface="Tempus Sans ITC" pitchFamily="82" charset="0"/>
                </a:rPr>
                <a:t> </a:t>
              </a:r>
              <a:r>
                <a:rPr lang="es-EC" sz="2000" b="1" dirty="0" smtClean="0">
                  <a:solidFill>
                    <a:srgbClr val="008000"/>
                  </a:solidFill>
                  <a:latin typeface="Tempus Sans ITC" pitchFamily="82" charset="0"/>
                </a:rPr>
                <a:t>Turismo</a:t>
              </a:r>
              <a:endParaRPr lang="es-EC" sz="2000" dirty="0" smtClean="0">
                <a:solidFill>
                  <a:srgbClr val="008000"/>
                </a:solidFill>
              </a:endParaRPr>
            </a:p>
            <a:p>
              <a:endParaRPr lang="es-EC" sz="2000" dirty="0" smtClean="0">
                <a:solidFill>
                  <a:srgbClr val="008000"/>
                </a:solidFill>
              </a:endParaRPr>
            </a:p>
          </p:txBody>
        </p:sp>
      </p:grpSp>
      <p:pic>
        <p:nvPicPr>
          <p:cNvPr id="17" name="16 Imagen" descr="001.jpg"/>
          <p:cNvPicPr>
            <a:picLocks noChangeAspect="1"/>
          </p:cNvPicPr>
          <p:nvPr/>
        </p:nvPicPr>
        <p:blipFill>
          <a:blip r:embed="rId2" cstate="print"/>
          <a:srcRect l="48060" t="18889" r="8314" b="50000"/>
          <a:stretch>
            <a:fillRect/>
          </a:stretch>
        </p:blipFill>
        <p:spPr>
          <a:xfrm rot="10800000">
            <a:off x="457200" y="2057400"/>
            <a:ext cx="1981200" cy="2133600"/>
          </a:xfrm>
          <a:prstGeom prst="rect">
            <a:avLst/>
          </a:prstGeom>
        </p:spPr>
      </p:pic>
      <p:sp>
        <p:nvSpPr>
          <p:cNvPr id="18" name="17 Rectángulo"/>
          <p:cNvSpPr/>
          <p:nvPr/>
        </p:nvSpPr>
        <p:spPr>
          <a:xfrm>
            <a:off x="690392" y="1325805"/>
            <a:ext cx="335854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Manipulación de alimentos </a:t>
            </a:r>
            <a:endParaRPr lang="es-E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8000"/>
              </a:solidFill>
            </a:endParaRPr>
          </a:p>
        </p:txBody>
      </p:sp>
      <p:pic>
        <p:nvPicPr>
          <p:cNvPr id="19" name="18 Imagen" descr="ssa.jpg"/>
          <p:cNvPicPr>
            <a:picLocks noChangeAspect="1"/>
          </p:cNvPicPr>
          <p:nvPr/>
        </p:nvPicPr>
        <p:blipFill>
          <a:blip r:embed="rId3" cstate="print"/>
          <a:srcRect l="32090" t="17778" r="11370" b="21111"/>
          <a:stretch>
            <a:fillRect/>
          </a:stretch>
        </p:blipFill>
        <p:spPr>
          <a:xfrm>
            <a:off x="5334000" y="1301578"/>
            <a:ext cx="2209800" cy="3284838"/>
          </a:xfrm>
          <a:prstGeom prst="rect">
            <a:avLst/>
          </a:prstGeom>
        </p:spPr>
      </p:pic>
      <p:sp>
        <p:nvSpPr>
          <p:cNvPr id="20" name="19 Rectángulo"/>
          <p:cNvSpPr/>
          <p:nvPr/>
        </p:nvSpPr>
        <p:spPr>
          <a:xfrm>
            <a:off x="5029200" y="609600"/>
            <a:ext cx="335854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Almacenaje Adecuado </a:t>
            </a:r>
            <a:endParaRPr lang="es-E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8000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4572000" y="4724400"/>
            <a:ext cx="4114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 smtClean="0">
                <a:latin typeface="Times New Roman" pitchFamily="18" charset="0"/>
                <a:cs typeface="Times New Roman" pitchFamily="18" charset="0"/>
              </a:rPr>
              <a:t>Es muy importante el almacenaje adecuado de los alimentos para mantenerlos en condiciones aptas para ser consumidos. </a:t>
            </a:r>
          </a:p>
          <a:p>
            <a:r>
              <a:rPr lang="es-EC" sz="1000" dirty="0" smtClean="0">
                <a:latin typeface="Times New Roman" pitchFamily="18" charset="0"/>
                <a:cs typeface="Times New Roman" pitchFamily="18" charset="0"/>
              </a:rPr>
              <a:t>Los productos no puede estar almacenada en el mismo lugar que los jabones, desinfectantes y pesticidas.</a:t>
            </a:r>
          </a:p>
          <a:p>
            <a:r>
              <a:rPr lang="es-EC" sz="1000" dirty="0" smtClean="0">
                <a:latin typeface="Times New Roman" pitchFamily="18" charset="0"/>
                <a:cs typeface="Times New Roman" pitchFamily="18" charset="0"/>
              </a:rPr>
              <a:t>Los empaques como costales, cajas y fundas deben estar selladas, secas y en buenas condiciones.</a:t>
            </a:r>
          </a:p>
          <a:p>
            <a:r>
              <a:rPr lang="es-EC" sz="1000" dirty="0" smtClean="0">
                <a:latin typeface="Times New Roman" pitchFamily="18" charset="0"/>
                <a:cs typeface="Times New Roman" pitchFamily="18" charset="0"/>
              </a:rPr>
              <a:t>Las latas no deben estar golpeadas, oxidadas ni hinchadas. Así mismo el lugar de almacenaje debe ser seco, limpio, desinfectado y con divisiones propias para almacenar ordenadamente todos los productos. Todos los empaques deben estar con etiquetas para conocer su fecha de ingreso a la bodega, fecha de expiración y sustancia que lleva dentro. </a:t>
            </a:r>
            <a:endParaRPr lang="es-EC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21 Imagen" descr="001.jpg"/>
          <p:cNvPicPr>
            <a:picLocks noChangeAspect="1"/>
          </p:cNvPicPr>
          <p:nvPr/>
        </p:nvPicPr>
        <p:blipFill>
          <a:blip r:embed="rId2" cstate="print"/>
          <a:srcRect l="6112" t="18889" r="50262" b="50000"/>
          <a:stretch>
            <a:fillRect/>
          </a:stretch>
        </p:blipFill>
        <p:spPr>
          <a:xfrm rot="10800000">
            <a:off x="2362200" y="4343400"/>
            <a:ext cx="1981200" cy="2133600"/>
          </a:xfrm>
          <a:prstGeom prst="rect">
            <a:avLst/>
          </a:prstGeom>
        </p:spPr>
      </p:pic>
      <p:sp>
        <p:nvSpPr>
          <p:cNvPr id="23" name="22 CuadroTexto"/>
          <p:cNvSpPr txBox="1"/>
          <p:nvPr/>
        </p:nvSpPr>
        <p:spPr>
          <a:xfrm>
            <a:off x="1447800" y="6474768"/>
            <a:ext cx="31422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900" dirty="0" smtClean="0"/>
              <a:t>Tomado del manual de (</a:t>
            </a:r>
            <a:r>
              <a:rPr lang="es-EC" sz="900" dirty="0" err="1" smtClean="0"/>
              <a:t>National</a:t>
            </a:r>
            <a:r>
              <a:rPr lang="es-EC" sz="900" dirty="0" smtClean="0"/>
              <a:t> Restaurant </a:t>
            </a:r>
            <a:r>
              <a:rPr lang="es-EC" sz="900" dirty="0" err="1" smtClean="0"/>
              <a:t>Association</a:t>
            </a:r>
            <a:r>
              <a:rPr lang="es-EC" sz="900" dirty="0" smtClean="0"/>
              <a:t>, 2001)</a:t>
            </a:r>
            <a:endParaRPr lang="es-EC" sz="9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5562600" y="6474768"/>
            <a:ext cx="31422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900" dirty="0" smtClean="0"/>
              <a:t>Tomado del manual de (</a:t>
            </a:r>
            <a:r>
              <a:rPr lang="es-EC" sz="900" dirty="0" err="1" smtClean="0"/>
              <a:t>National</a:t>
            </a:r>
            <a:r>
              <a:rPr lang="es-EC" sz="900" dirty="0" smtClean="0"/>
              <a:t> Restaurant </a:t>
            </a:r>
            <a:r>
              <a:rPr lang="es-EC" sz="900" dirty="0" err="1" smtClean="0"/>
              <a:t>Association</a:t>
            </a:r>
            <a:r>
              <a:rPr lang="es-EC" sz="900" dirty="0" smtClean="0"/>
              <a:t>, 2001)</a:t>
            </a:r>
            <a:endParaRPr lang="es-EC" sz="900" dirty="0"/>
          </a:p>
        </p:txBody>
      </p:sp>
    </p:spTree>
    <p:extLst>
      <p:ext uri="{BB962C8B-B14F-4D97-AF65-F5344CB8AC3E}">
        <p14:creationId xmlns:p14="http://schemas.microsoft.com/office/powerpoint/2010/main" val="247258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11 Conector recto"/>
          <p:cNvCxnSpPr/>
          <p:nvPr/>
        </p:nvCxnSpPr>
        <p:spPr>
          <a:xfrm>
            <a:off x="4499992" y="0"/>
            <a:ext cx="0" cy="685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5"/>
          <a:stretch/>
        </p:blipFill>
        <p:spPr bwMode="auto">
          <a:xfrm>
            <a:off x="395536" y="1526056"/>
            <a:ext cx="3933772" cy="4633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12 Grupo"/>
          <p:cNvGrpSpPr/>
          <p:nvPr/>
        </p:nvGrpSpPr>
        <p:grpSpPr>
          <a:xfrm>
            <a:off x="-12122" y="0"/>
            <a:ext cx="9158398" cy="6885637"/>
            <a:chOff x="-12122" y="0"/>
            <a:chExt cx="9158398" cy="6885637"/>
          </a:xfrm>
        </p:grpSpPr>
        <p:sp>
          <p:nvSpPr>
            <p:cNvPr id="14" name="13 Rectángulo"/>
            <p:cNvSpPr/>
            <p:nvPr/>
          </p:nvSpPr>
          <p:spPr>
            <a:xfrm>
              <a:off x="0" y="0"/>
              <a:ext cx="9144000" cy="152400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-12122" y="6669360"/>
              <a:ext cx="9144000" cy="188642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6" name="15 Rectángulo"/>
            <p:cNvSpPr/>
            <p:nvPr/>
          </p:nvSpPr>
          <p:spPr>
            <a:xfrm rot="5400000">
              <a:off x="5597954" y="3309680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7" name="16 Rectángulo"/>
            <p:cNvSpPr/>
            <p:nvPr/>
          </p:nvSpPr>
          <p:spPr>
            <a:xfrm rot="5400000">
              <a:off x="-3294526" y="3337316"/>
              <a:ext cx="6842847" cy="25379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cxnSp>
        <p:nvCxnSpPr>
          <p:cNvPr id="18" name="17 Conector recto"/>
          <p:cNvCxnSpPr/>
          <p:nvPr/>
        </p:nvCxnSpPr>
        <p:spPr>
          <a:xfrm>
            <a:off x="0" y="1052736"/>
            <a:ext cx="9170350" cy="27021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19 Grupo"/>
          <p:cNvGrpSpPr/>
          <p:nvPr/>
        </p:nvGrpSpPr>
        <p:grpSpPr>
          <a:xfrm>
            <a:off x="236240" y="152400"/>
            <a:ext cx="2895600" cy="1219200"/>
            <a:chOff x="228600" y="152400"/>
            <a:chExt cx="2895600" cy="1219200"/>
          </a:xfrm>
        </p:grpSpPr>
        <p:grpSp>
          <p:nvGrpSpPr>
            <p:cNvPr id="21" name="20 Grupo"/>
            <p:cNvGrpSpPr/>
            <p:nvPr/>
          </p:nvGrpSpPr>
          <p:grpSpPr>
            <a:xfrm>
              <a:off x="228600" y="381000"/>
              <a:ext cx="2895600" cy="990600"/>
              <a:chOff x="152400" y="76200"/>
              <a:chExt cx="2895600" cy="990600"/>
            </a:xfrm>
          </p:grpSpPr>
          <p:sp>
            <p:nvSpPr>
              <p:cNvPr id="23" name="22 CuadroTexto"/>
              <p:cNvSpPr txBox="1"/>
              <p:nvPr/>
            </p:nvSpPr>
            <p:spPr>
              <a:xfrm>
                <a:off x="152400" y="76200"/>
                <a:ext cx="224175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2400" b="1" dirty="0" smtClean="0">
                    <a:solidFill>
                      <a:srgbClr val="FF6600"/>
                    </a:solidFill>
                    <a:latin typeface="Tempus Sans ITC" pitchFamily="82" charset="0"/>
                  </a:rPr>
                  <a:t>Hacienda </a:t>
                </a:r>
                <a:endParaRPr lang="es-EC" sz="2400" b="1" dirty="0">
                  <a:solidFill>
                    <a:srgbClr val="FF6600"/>
                  </a:solidFill>
                  <a:latin typeface="Tempus Sans ITC" pitchFamily="82" charset="0"/>
                </a:endParaRPr>
              </a:p>
            </p:txBody>
          </p:sp>
          <p:sp>
            <p:nvSpPr>
              <p:cNvPr id="24" name="23 CuadroTexto"/>
              <p:cNvSpPr txBox="1"/>
              <p:nvPr/>
            </p:nvSpPr>
            <p:spPr>
              <a:xfrm>
                <a:off x="533400" y="304800"/>
                <a:ext cx="24285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3600" b="1" dirty="0" smtClean="0">
                    <a:solidFill>
                      <a:srgbClr val="00421E"/>
                    </a:solidFill>
                    <a:latin typeface="Rage Italic" pitchFamily="66" charset="0"/>
                  </a:rPr>
                  <a:t>Rio Blanco </a:t>
                </a:r>
                <a:endParaRPr lang="es-EC" sz="3600" b="1" dirty="0">
                  <a:solidFill>
                    <a:srgbClr val="00421E"/>
                  </a:solidFill>
                  <a:latin typeface="Rage Italic" pitchFamily="66" charset="0"/>
                </a:endParaRPr>
              </a:p>
            </p:txBody>
          </p:sp>
          <p:sp>
            <p:nvSpPr>
              <p:cNvPr id="25" name="24 CuadroTexto"/>
              <p:cNvSpPr txBox="1"/>
              <p:nvPr/>
            </p:nvSpPr>
            <p:spPr>
              <a:xfrm>
                <a:off x="1864693" y="693384"/>
                <a:ext cx="1183307" cy="3734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C" sz="1000" dirty="0" smtClean="0"/>
                  <a:t>Lasso-Cotopaxi</a:t>
                </a:r>
                <a:endParaRPr lang="es-EC" sz="1000" dirty="0"/>
              </a:p>
            </p:txBody>
          </p:sp>
        </p:grpSp>
        <p:sp>
          <p:nvSpPr>
            <p:cNvPr id="22" name="21 Rectángulo"/>
            <p:cNvSpPr/>
            <p:nvPr/>
          </p:nvSpPr>
          <p:spPr>
            <a:xfrm>
              <a:off x="685800" y="152400"/>
              <a:ext cx="23622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C" sz="2000" b="1" dirty="0" smtClean="0">
                  <a:solidFill>
                    <a:srgbClr val="008000"/>
                  </a:solidFill>
                  <a:latin typeface="Tempus Sans ITC" pitchFamily="82" charset="0"/>
                </a:rPr>
                <a:t>Agro</a:t>
              </a:r>
              <a:r>
                <a:rPr lang="es-EC" sz="2000" b="1" dirty="0" smtClean="0">
                  <a:latin typeface="Tempus Sans ITC" pitchFamily="82" charset="0"/>
                </a:rPr>
                <a:t> </a:t>
              </a:r>
              <a:r>
                <a:rPr lang="es-EC" sz="2000" b="1" dirty="0" smtClean="0">
                  <a:solidFill>
                    <a:srgbClr val="008000"/>
                  </a:solidFill>
                  <a:latin typeface="Tempus Sans ITC" pitchFamily="82" charset="0"/>
                </a:rPr>
                <a:t>Turismo</a:t>
              </a:r>
              <a:endParaRPr lang="es-EC" sz="2000" dirty="0" smtClean="0">
                <a:solidFill>
                  <a:srgbClr val="008000"/>
                </a:solidFill>
              </a:endParaRPr>
            </a:p>
            <a:p>
              <a:endParaRPr lang="es-EC" sz="2000" dirty="0" smtClean="0">
                <a:solidFill>
                  <a:srgbClr val="008000"/>
                </a:solidFill>
              </a:endParaRPr>
            </a:p>
          </p:txBody>
        </p:sp>
      </p:grpSp>
      <p:sp>
        <p:nvSpPr>
          <p:cNvPr id="19" name="18 Rectángulo"/>
          <p:cNvSpPr/>
          <p:nvPr/>
        </p:nvSpPr>
        <p:spPr>
          <a:xfrm>
            <a:off x="4788023" y="1669199"/>
            <a:ext cx="41044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dirty="0" smtClean="0">
                <a:solidFill>
                  <a:srgbClr val="000000"/>
                </a:solidFill>
                <a:ea typeface="Calibri"/>
                <a:cs typeface="Times New Roman"/>
              </a:rPr>
              <a:t>Nuestro objetivo </a:t>
            </a:r>
            <a:r>
              <a:rPr lang="es-EC" dirty="0">
                <a:solidFill>
                  <a:srgbClr val="000000"/>
                </a:solidFill>
                <a:ea typeface="Calibri"/>
                <a:cs typeface="Times New Roman"/>
              </a:rPr>
              <a:t>es mantener en perfectas condiciones las instalaciones y llevar un riguroso control de todo lo relativo a la limpieza y mantenimiento de las habitaciones, áreas públicas, </a:t>
            </a:r>
            <a:r>
              <a:rPr lang="es-EC" dirty="0" smtClean="0">
                <a:solidFill>
                  <a:srgbClr val="000000"/>
                </a:solidFill>
                <a:ea typeface="Calibri"/>
                <a:cs typeface="Times New Roman"/>
              </a:rPr>
              <a:t>restaurante, Cocina  y Granja. </a:t>
            </a:r>
          </a:p>
          <a:p>
            <a:endParaRPr lang="es-EC" dirty="0">
              <a:solidFill>
                <a:srgbClr val="000000"/>
              </a:solidFill>
              <a:cs typeface="Times New Roman"/>
            </a:endParaRPr>
          </a:p>
          <a:p>
            <a:r>
              <a:rPr lang="es-EC" dirty="0" smtClean="0">
                <a:solidFill>
                  <a:srgbClr val="000000"/>
                </a:solidFill>
                <a:cs typeface="Times New Roman"/>
              </a:rPr>
              <a:t>Para esto se implementaran en cada proceso , actividad y área estos pasos. 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6304774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977</TotalTime>
  <Words>643</Words>
  <Application>Microsoft Office PowerPoint</Application>
  <PresentationFormat>Transparencia</PresentationFormat>
  <Paragraphs>101</Paragraphs>
  <Slides>8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5" baseType="lpstr">
      <vt:lpstr>Arial</vt:lpstr>
      <vt:lpstr>Calibri</vt:lpstr>
      <vt:lpstr>Rage Italic</vt:lpstr>
      <vt:lpstr>Tempus Sans ITC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Usuario2</cp:lastModifiedBy>
  <cp:revision>49</cp:revision>
  <dcterms:created xsi:type="dcterms:W3CDTF">2014-03-31T16:40:32Z</dcterms:created>
  <dcterms:modified xsi:type="dcterms:W3CDTF">2014-10-09T17:39:50Z</dcterms:modified>
</cp:coreProperties>
</file>